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sldIdLst>
    <p:sldId id="257" r:id="rId2"/>
    <p:sldId id="371" r:id="rId3"/>
    <p:sldId id="404" r:id="rId4"/>
    <p:sldId id="338" r:id="rId5"/>
    <p:sldId id="346" r:id="rId6"/>
    <p:sldId id="395" r:id="rId7"/>
    <p:sldId id="358" r:id="rId8"/>
    <p:sldId id="359" r:id="rId9"/>
    <p:sldId id="360" r:id="rId10"/>
    <p:sldId id="344" r:id="rId11"/>
    <p:sldId id="345" r:id="rId12"/>
    <p:sldId id="347" r:id="rId13"/>
    <p:sldId id="348" r:id="rId14"/>
    <p:sldId id="349" r:id="rId15"/>
    <p:sldId id="350" r:id="rId16"/>
    <p:sldId id="351" r:id="rId17"/>
    <p:sldId id="352" r:id="rId18"/>
    <p:sldId id="353" r:id="rId19"/>
    <p:sldId id="354" r:id="rId20"/>
    <p:sldId id="355" r:id="rId21"/>
    <p:sldId id="356" r:id="rId22"/>
    <p:sldId id="357" r:id="rId23"/>
    <p:sldId id="396" r:id="rId24"/>
    <p:sldId id="362" r:id="rId25"/>
    <p:sldId id="364" r:id="rId26"/>
    <p:sldId id="368" r:id="rId27"/>
    <p:sldId id="369" r:id="rId28"/>
    <p:sldId id="370" r:id="rId29"/>
    <p:sldId id="372" r:id="rId30"/>
    <p:sldId id="397" r:id="rId31"/>
    <p:sldId id="374" r:id="rId32"/>
    <p:sldId id="375" r:id="rId33"/>
    <p:sldId id="376" r:id="rId34"/>
    <p:sldId id="377" r:id="rId35"/>
    <p:sldId id="393" r:id="rId36"/>
    <p:sldId id="394" r:id="rId37"/>
    <p:sldId id="378" r:id="rId38"/>
    <p:sldId id="379" r:id="rId39"/>
    <p:sldId id="381" r:id="rId40"/>
    <p:sldId id="260" r:id="rId41"/>
    <p:sldId id="398" r:id="rId42"/>
    <p:sldId id="382" r:id="rId43"/>
    <p:sldId id="399" r:id="rId44"/>
    <p:sldId id="401" r:id="rId45"/>
    <p:sldId id="383" r:id="rId46"/>
    <p:sldId id="384" r:id="rId47"/>
    <p:sldId id="387" r:id="rId48"/>
    <p:sldId id="388" r:id="rId49"/>
    <p:sldId id="389" r:id="rId50"/>
    <p:sldId id="390" r:id="rId51"/>
    <p:sldId id="403" r:id="rId52"/>
    <p:sldId id="391" r:id="rId53"/>
    <p:sldId id="386" r:id="rId54"/>
    <p:sldId id="4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showGuides="1">
      <p:cViewPr varScale="1">
        <p:scale>
          <a:sx n="80" d="100"/>
          <a:sy n="80"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6/23/21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3827872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15</a:t>
            </a:fld>
            <a:endParaRPr lang="en-US"/>
          </a:p>
        </p:txBody>
      </p:sp>
    </p:spTree>
    <p:extLst>
      <p:ext uri="{BB962C8B-B14F-4D97-AF65-F5344CB8AC3E}">
        <p14:creationId xmlns:p14="http://schemas.microsoft.com/office/powerpoint/2010/main" val="60034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25850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2882620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414743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19</a:t>
            </a:fld>
            <a:endParaRPr lang="en-US"/>
          </a:p>
        </p:txBody>
      </p:sp>
    </p:spTree>
    <p:extLst>
      <p:ext uri="{BB962C8B-B14F-4D97-AF65-F5344CB8AC3E}">
        <p14:creationId xmlns:p14="http://schemas.microsoft.com/office/powerpoint/2010/main" val="1950591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20</a:t>
            </a:fld>
            <a:endParaRPr lang="en-US"/>
          </a:p>
        </p:txBody>
      </p:sp>
    </p:spTree>
    <p:extLst>
      <p:ext uri="{BB962C8B-B14F-4D97-AF65-F5344CB8AC3E}">
        <p14:creationId xmlns:p14="http://schemas.microsoft.com/office/powerpoint/2010/main" val="2948555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21</a:t>
            </a:fld>
            <a:endParaRPr lang="en-US"/>
          </a:p>
        </p:txBody>
      </p:sp>
    </p:spTree>
    <p:extLst>
      <p:ext uri="{BB962C8B-B14F-4D97-AF65-F5344CB8AC3E}">
        <p14:creationId xmlns:p14="http://schemas.microsoft.com/office/powerpoint/2010/main" val="175336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80272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23</a:t>
            </a:fld>
            <a:endParaRPr lang="en-US"/>
          </a:p>
        </p:txBody>
      </p:sp>
    </p:spTree>
    <p:extLst>
      <p:ext uri="{BB962C8B-B14F-4D97-AF65-F5344CB8AC3E}">
        <p14:creationId xmlns:p14="http://schemas.microsoft.com/office/powerpoint/2010/main" val="362223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24</a:t>
            </a:fld>
            <a:endParaRPr lang="en-US"/>
          </a:p>
        </p:txBody>
      </p:sp>
    </p:spTree>
    <p:extLst>
      <p:ext uri="{BB962C8B-B14F-4D97-AF65-F5344CB8AC3E}">
        <p14:creationId xmlns:p14="http://schemas.microsoft.com/office/powerpoint/2010/main" val="1235751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3345603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25</a:t>
            </a:fld>
            <a:endParaRPr lang="en-US"/>
          </a:p>
        </p:txBody>
      </p:sp>
    </p:spTree>
    <p:extLst>
      <p:ext uri="{BB962C8B-B14F-4D97-AF65-F5344CB8AC3E}">
        <p14:creationId xmlns:p14="http://schemas.microsoft.com/office/powerpoint/2010/main" val="520382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428430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27</a:t>
            </a:fld>
            <a:endParaRPr lang="en-US"/>
          </a:p>
        </p:txBody>
      </p:sp>
    </p:spTree>
    <p:extLst>
      <p:ext uri="{BB962C8B-B14F-4D97-AF65-F5344CB8AC3E}">
        <p14:creationId xmlns:p14="http://schemas.microsoft.com/office/powerpoint/2010/main" val="3690083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28</a:t>
            </a:fld>
            <a:endParaRPr lang="en-US"/>
          </a:p>
        </p:txBody>
      </p:sp>
    </p:spTree>
    <p:extLst>
      <p:ext uri="{BB962C8B-B14F-4D97-AF65-F5344CB8AC3E}">
        <p14:creationId xmlns:p14="http://schemas.microsoft.com/office/powerpoint/2010/main" val="301422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29</a:t>
            </a:fld>
            <a:endParaRPr lang="en-US"/>
          </a:p>
        </p:txBody>
      </p:sp>
    </p:spTree>
    <p:extLst>
      <p:ext uri="{BB962C8B-B14F-4D97-AF65-F5344CB8AC3E}">
        <p14:creationId xmlns:p14="http://schemas.microsoft.com/office/powerpoint/2010/main" val="323018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30</a:t>
            </a:fld>
            <a:endParaRPr lang="en-US"/>
          </a:p>
        </p:txBody>
      </p:sp>
    </p:spTree>
    <p:extLst>
      <p:ext uri="{BB962C8B-B14F-4D97-AF65-F5344CB8AC3E}">
        <p14:creationId xmlns:p14="http://schemas.microsoft.com/office/powerpoint/2010/main" val="378790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32630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145319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63439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34</a:t>
            </a:fld>
            <a:endParaRPr lang="en-US"/>
          </a:p>
        </p:txBody>
      </p:sp>
    </p:spTree>
    <p:extLst>
      <p:ext uri="{BB962C8B-B14F-4D97-AF65-F5344CB8AC3E}">
        <p14:creationId xmlns:p14="http://schemas.microsoft.com/office/powerpoint/2010/main" val="176754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3910527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35</a:t>
            </a:fld>
            <a:endParaRPr lang="en-US"/>
          </a:p>
        </p:txBody>
      </p:sp>
    </p:spTree>
    <p:extLst>
      <p:ext uri="{BB962C8B-B14F-4D97-AF65-F5344CB8AC3E}">
        <p14:creationId xmlns:p14="http://schemas.microsoft.com/office/powerpoint/2010/main" val="4054132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36</a:t>
            </a:fld>
            <a:endParaRPr lang="en-US"/>
          </a:p>
        </p:txBody>
      </p:sp>
    </p:spTree>
    <p:extLst>
      <p:ext uri="{BB962C8B-B14F-4D97-AF65-F5344CB8AC3E}">
        <p14:creationId xmlns:p14="http://schemas.microsoft.com/office/powerpoint/2010/main" val="344857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1658378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38</a:t>
            </a:fld>
            <a:endParaRPr lang="en-US"/>
          </a:p>
        </p:txBody>
      </p:sp>
    </p:spTree>
    <p:extLst>
      <p:ext uri="{BB962C8B-B14F-4D97-AF65-F5344CB8AC3E}">
        <p14:creationId xmlns:p14="http://schemas.microsoft.com/office/powerpoint/2010/main" val="1042722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39</a:t>
            </a:fld>
            <a:endParaRPr lang="en-US"/>
          </a:p>
        </p:txBody>
      </p:sp>
    </p:spTree>
    <p:extLst>
      <p:ext uri="{BB962C8B-B14F-4D97-AF65-F5344CB8AC3E}">
        <p14:creationId xmlns:p14="http://schemas.microsoft.com/office/powerpoint/2010/main" val="1564297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40</a:t>
            </a:fld>
            <a:endParaRPr lang="en-US"/>
          </a:p>
        </p:txBody>
      </p:sp>
    </p:spTree>
    <p:extLst>
      <p:ext uri="{BB962C8B-B14F-4D97-AF65-F5344CB8AC3E}">
        <p14:creationId xmlns:p14="http://schemas.microsoft.com/office/powerpoint/2010/main" val="2417035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159018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0671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45</a:t>
            </a:fld>
            <a:endParaRPr lang="en-US"/>
          </a:p>
        </p:txBody>
      </p:sp>
    </p:spTree>
    <p:extLst>
      <p:ext uri="{BB962C8B-B14F-4D97-AF65-F5344CB8AC3E}">
        <p14:creationId xmlns:p14="http://schemas.microsoft.com/office/powerpoint/2010/main" val="14125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13616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9</a:t>
            </a:fld>
            <a:endParaRPr lang="en-US"/>
          </a:p>
        </p:txBody>
      </p:sp>
    </p:spTree>
    <p:extLst>
      <p:ext uri="{BB962C8B-B14F-4D97-AF65-F5344CB8AC3E}">
        <p14:creationId xmlns:p14="http://schemas.microsoft.com/office/powerpoint/2010/main" val="20780750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878029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48</a:t>
            </a:fld>
            <a:endParaRPr lang="en-US"/>
          </a:p>
        </p:txBody>
      </p:sp>
    </p:spTree>
    <p:extLst>
      <p:ext uri="{BB962C8B-B14F-4D97-AF65-F5344CB8AC3E}">
        <p14:creationId xmlns:p14="http://schemas.microsoft.com/office/powerpoint/2010/main" val="191734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49</a:t>
            </a:fld>
            <a:endParaRPr lang="en-US"/>
          </a:p>
        </p:txBody>
      </p:sp>
    </p:spTree>
    <p:extLst>
      <p:ext uri="{BB962C8B-B14F-4D97-AF65-F5344CB8AC3E}">
        <p14:creationId xmlns:p14="http://schemas.microsoft.com/office/powerpoint/2010/main" val="3849171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3524628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2271987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53</a:t>
            </a:fld>
            <a:endParaRPr lang="en-US"/>
          </a:p>
        </p:txBody>
      </p:sp>
    </p:spTree>
    <p:extLst>
      <p:ext uri="{BB962C8B-B14F-4D97-AF65-F5344CB8AC3E}">
        <p14:creationId xmlns:p14="http://schemas.microsoft.com/office/powerpoint/2010/main" val="2581774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54</a:t>
            </a:fld>
            <a:endParaRPr lang="en-US"/>
          </a:p>
        </p:txBody>
      </p:sp>
    </p:spTree>
    <p:extLst>
      <p:ext uri="{BB962C8B-B14F-4D97-AF65-F5344CB8AC3E}">
        <p14:creationId xmlns:p14="http://schemas.microsoft.com/office/powerpoint/2010/main" val="1120463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10</a:t>
            </a:fld>
            <a:endParaRPr lang="en-US"/>
          </a:p>
        </p:txBody>
      </p:sp>
    </p:spTree>
    <p:extLst>
      <p:ext uri="{BB962C8B-B14F-4D97-AF65-F5344CB8AC3E}">
        <p14:creationId xmlns:p14="http://schemas.microsoft.com/office/powerpoint/2010/main" val="17209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76968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22922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266128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1059434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6/23/21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developer.twitter.com/en/docs" TargetMode="External"/><Relationship Id="rId4" Type="http://schemas.openxmlformats.org/officeDocument/2006/relationships/hyperlink" Target="https://github.com/CSSEGISandData/COVID-1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aemon_(comput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List_of_HTTP_status_code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HTML#:~:text=Hypertext%20Markup%20Language%20(HTML)%20is,such%20as%20JavaScript%20and%20VBScrip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crummy.com/software/BeautifulSoup"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google.com/robots.tx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 Getting our hands dirty: pandas and web scraping</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1610168" y="1273575"/>
            <a:ext cx="8971663" cy="1057323"/>
          </a:xfrm>
        </p:spPr>
        <p:txBody>
          <a:bodyPr/>
          <a:lstStyle/>
          <a:p>
            <a:r>
              <a:rPr lang="en-US" dirty="0"/>
              <a:t>Say we have a small dataset of the top 50 most-streamed Spotify songs, globally, for 2019.</a:t>
            </a: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
        <p:nvSpPr>
          <p:cNvPr id="3" name="Rectangle 2">
            <a:extLst>
              <a:ext uri="{FF2B5EF4-FFF2-40B4-BE49-F238E27FC236}">
                <a16:creationId xmlns:a16="http://schemas.microsoft.com/office/drawing/2014/main" id="{A793F329-095E-DB4C-A4C8-695079ACE9B9}"/>
              </a:ext>
            </a:extLst>
          </p:cNvPr>
          <p:cNvSpPr/>
          <p:nvPr/>
        </p:nvSpPr>
        <p:spPr>
          <a:xfrm>
            <a:off x="1522977" y="2956415"/>
            <a:ext cx="8964827" cy="2097294"/>
          </a:xfrm>
          <a:prstGeom prst="rect">
            <a:avLst/>
          </a:prstGeom>
          <a:solidFill>
            <a:srgbClr val="FEFFCF"/>
          </a:solid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17ACEAE-F737-FD43-B9C1-C30DB9100856}"/>
              </a:ext>
            </a:extLst>
          </p:cNvPr>
          <p:cNvSpPr txBox="1">
            <a:spLocks/>
          </p:cNvSpPr>
          <p:nvPr/>
        </p:nvSpPr>
        <p:spPr>
          <a:xfrm>
            <a:off x="1990481" y="3057415"/>
            <a:ext cx="8029818" cy="2122694"/>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spcAft>
                <a:spcPts val="1500"/>
              </a:spcAft>
            </a:pPr>
            <a:r>
              <a:rPr lang="en-US" sz="2000" b="1" dirty="0">
                <a:solidFill>
                  <a:schemeClr val="tx1">
                    <a:lumMod val="85000"/>
                    <a:lumOff val="15000"/>
                  </a:schemeClr>
                </a:solidFill>
              </a:rPr>
              <a:t>NOTE: </a:t>
            </a:r>
            <a:r>
              <a:rPr lang="en-US" sz="2000" dirty="0">
                <a:solidFill>
                  <a:schemeClr val="tx1">
                    <a:lumMod val="85000"/>
                    <a:lumOff val="15000"/>
                  </a:schemeClr>
                </a:solidFill>
              </a:rPr>
              <a:t>The following music data are used purely for illustrative, educational purposes. The data, including song titles, may include explicit language. Harvard, including myself and the rest of the CS109 staff, does not endorse any of the entailed contents or the songs themselves, and we apologize if it is offensive to anyone in anyway.</a:t>
            </a:r>
          </a:p>
        </p:txBody>
      </p:sp>
      <p:sp>
        <p:nvSpPr>
          <p:cNvPr id="12" name="Title 1">
            <a:extLst>
              <a:ext uri="{FF2B5EF4-FFF2-40B4-BE49-F238E27FC236}">
                <a16:creationId xmlns:a16="http://schemas.microsoft.com/office/drawing/2014/main" id="{818F36B9-7147-F04E-8A41-C657C4C8BC9E}"/>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97044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11</a:t>
            </a:fld>
            <a:endParaRPr lang="en-US"/>
          </a:p>
        </p:txBody>
      </p:sp>
      <p:sp>
        <p:nvSpPr>
          <p:cNvPr id="10" name="Content Placeholder 2">
            <a:extLst>
              <a:ext uri="{FF2B5EF4-FFF2-40B4-BE49-F238E27FC236}">
                <a16:creationId xmlns:a16="http://schemas.microsoft.com/office/drawing/2014/main" id="{9E0C54DF-1A19-5D44-BA8B-DA72997DF747}"/>
              </a:ext>
            </a:extLst>
          </p:cNvPr>
          <p:cNvSpPr>
            <a:spLocks noGrp="1"/>
          </p:cNvSpPr>
          <p:nvPr>
            <p:ph idx="1"/>
          </p:nvPr>
        </p:nvSpPr>
        <p:spPr>
          <a:xfrm>
            <a:off x="1278180" y="1324826"/>
            <a:ext cx="10139120" cy="4878681"/>
          </a:xfrm>
        </p:spPr>
        <p:txBody>
          <a:bodyPr/>
          <a:lstStyle/>
          <a:p>
            <a:r>
              <a:rPr lang="en-US" sz="2400" dirty="0"/>
              <a:t>Each row represents a distinct song. The columns are:</a:t>
            </a:r>
          </a:p>
          <a:p>
            <a:pPr marL="457200" indent="-457200">
              <a:buFont typeface="Arial" panose="020B0604020202020204" pitchFamily="34" charset="0"/>
              <a:buChar char="•"/>
            </a:pPr>
            <a:r>
              <a:rPr lang="en-US" sz="1800" b="1" dirty="0">
                <a:solidFill>
                  <a:schemeClr val="accent1">
                    <a:lumMod val="75000"/>
                  </a:schemeClr>
                </a:solidFill>
              </a:rPr>
              <a:t>ID: </a:t>
            </a:r>
            <a:r>
              <a:rPr lang="en-US" sz="1800" dirty="0"/>
              <a:t>a unique ID (i.e., 1-50)</a:t>
            </a:r>
          </a:p>
          <a:p>
            <a:pPr marL="457200" indent="-457200">
              <a:buFont typeface="Arial" panose="020B0604020202020204" pitchFamily="34" charset="0"/>
              <a:buChar char="•"/>
            </a:pPr>
            <a:r>
              <a:rPr lang="en-US" sz="1800" b="1" dirty="0" err="1">
                <a:solidFill>
                  <a:schemeClr val="accent1">
                    <a:lumMod val="75000"/>
                  </a:schemeClr>
                </a:solidFill>
              </a:rPr>
              <a:t>TrackName</a:t>
            </a:r>
            <a:r>
              <a:rPr lang="en-US" sz="1800" b="1" dirty="0">
                <a:solidFill>
                  <a:schemeClr val="accent1">
                    <a:lumMod val="75000"/>
                  </a:schemeClr>
                </a:solidFill>
              </a:rPr>
              <a:t>: </a:t>
            </a:r>
            <a:r>
              <a:rPr lang="en-US" sz="1800" dirty="0"/>
              <a:t>Name of the Track</a:t>
            </a:r>
          </a:p>
          <a:p>
            <a:pPr marL="457200" indent="-457200">
              <a:buFont typeface="Arial" panose="020B0604020202020204" pitchFamily="34" charset="0"/>
              <a:buChar char="•"/>
            </a:pPr>
            <a:r>
              <a:rPr lang="en-US" sz="1800" b="1" dirty="0" err="1">
                <a:solidFill>
                  <a:schemeClr val="accent1">
                    <a:lumMod val="75000"/>
                  </a:schemeClr>
                </a:solidFill>
              </a:rPr>
              <a:t>ArtistName</a:t>
            </a:r>
            <a:r>
              <a:rPr lang="en-US" sz="1800" b="1" dirty="0">
                <a:solidFill>
                  <a:schemeClr val="accent1">
                    <a:lumMod val="75000"/>
                  </a:schemeClr>
                </a:solidFill>
              </a:rPr>
              <a:t>: </a:t>
            </a:r>
            <a:r>
              <a:rPr lang="en-US" sz="1800" dirty="0"/>
              <a:t>Name of the Artist</a:t>
            </a:r>
          </a:p>
          <a:p>
            <a:pPr marL="457200" indent="-457200">
              <a:buFont typeface="Arial" panose="020B0604020202020204" pitchFamily="34" charset="0"/>
              <a:buChar char="•"/>
            </a:pPr>
            <a:r>
              <a:rPr lang="en-US" sz="1800" b="1" dirty="0">
                <a:solidFill>
                  <a:schemeClr val="accent1">
                    <a:lumMod val="75000"/>
                  </a:schemeClr>
                </a:solidFill>
              </a:rPr>
              <a:t>Genre: </a:t>
            </a:r>
            <a:r>
              <a:rPr lang="en-US" sz="1800" dirty="0"/>
              <a:t>the genre of the track</a:t>
            </a:r>
          </a:p>
          <a:p>
            <a:pPr marL="457200" indent="-457200">
              <a:buFont typeface="Arial" panose="020B0604020202020204" pitchFamily="34" charset="0"/>
              <a:buChar char="•"/>
            </a:pPr>
            <a:r>
              <a:rPr lang="en-US" sz="1800" b="1" dirty="0" err="1">
                <a:solidFill>
                  <a:schemeClr val="accent1">
                    <a:lumMod val="75000"/>
                  </a:schemeClr>
                </a:solidFill>
              </a:rPr>
              <a:t>BeatsPerMinute</a:t>
            </a:r>
            <a:r>
              <a:rPr lang="en-US" sz="1800" b="1" dirty="0">
                <a:solidFill>
                  <a:schemeClr val="accent1">
                    <a:lumMod val="75000"/>
                  </a:schemeClr>
                </a:solidFill>
              </a:rPr>
              <a:t>: </a:t>
            </a:r>
            <a:r>
              <a:rPr lang="en-US" sz="1800" dirty="0"/>
              <a:t>The tempo of the song.</a:t>
            </a:r>
          </a:p>
          <a:p>
            <a:pPr marL="457200" indent="-457200">
              <a:buFont typeface="Arial" panose="020B0604020202020204" pitchFamily="34" charset="0"/>
              <a:buChar char="•"/>
            </a:pPr>
            <a:r>
              <a:rPr lang="en-US" sz="1800" b="1" dirty="0">
                <a:solidFill>
                  <a:schemeClr val="accent1">
                    <a:lumMod val="75000"/>
                  </a:schemeClr>
                </a:solidFill>
              </a:rPr>
              <a:t>Energy: </a:t>
            </a:r>
            <a:r>
              <a:rPr lang="en-US" sz="1800" dirty="0"/>
              <a:t>The energy of a song - the higher the value, the more energetic.</a:t>
            </a:r>
          </a:p>
          <a:p>
            <a:pPr marL="457200" indent="-457200">
              <a:buFont typeface="Arial" panose="020B0604020202020204" pitchFamily="34" charset="0"/>
              <a:buChar char="•"/>
            </a:pPr>
            <a:r>
              <a:rPr lang="en-US" sz="1800" b="1" dirty="0">
                <a:solidFill>
                  <a:schemeClr val="accent1">
                    <a:lumMod val="75000"/>
                  </a:schemeClr>
                </a:solidFill>
              </a:rPr>
              <a:t>Danceability</a:t>
            </a:r>
            <a:r>
              <a:rPr lang="en-US" sz="1800" dirty="0"/>
              <a:t>: The higher the value, the easier it is to dance to this song.</a:t>
            </a:r>
          </a:p>
          <a:p>
            <a:pPr marL="457200" indent="-457200">
              <a:buFont typeface="Arial" panose="020B0604020202020204" pitchFamily="34" charset="0"/>
              <a:buChar char="•"/>
            </a:pPr>
            <a:r>
              <a:rPr lang="en-US" sz="1800" b="1" dirty="0">
                <a:solidFill>
                  <a:schemeClr val="accent1">
                    <a:lumMod val="75000"/>
                  </a:schemeClr>
                </a:solidFill>
              </a:rPr>
              <a:t>Loudness</a:t>
            </a:r>
            <a:r>
              <a:rPr lang="en-US" sz="1800" dirty="0"/>
              <a:t>: The higher the value, the louder the song.</a:t>
            </a:r>
          </a:p>
          <a:p>
            <a:pPr marL="457200" indent="-457200">
              <a:buFont typeface="Arial" panose="020B0604020202020204" pitchFamily="34" charset="0"/>
              <a:buChar char="•"/>
            </a:pPr>
            <a:r>
              <a:rPr lang="en-US" sz="1800" b="1" dirty="0">
                <a:solidFill>
                  <a:schemeClr val="accent1">
                    <a:lumMod val="75000"/>
                  </a:schemeClr>
                </a:solidFill>
              </a:rPr>
              <a:t>Liveness</a:t>
            </a:r>
            <a:r>
              <a:rPr lang="en-US" sz="1800" dirty="0"/>
              <a:t>: The higher the value, the more likely the song is a live recording.</a:t>
            </a:r>
          </a:p>
          <a:p>
            <a:pPr marL="457200" indent="-457200">
              <a:buFont typeface="Arial" panose="020B0604020202020204" pitchFamily="34" charset="0"/>
              <a:buChar char="•"/>
            </a:pPr>
            <a:r>
              <a:rPr lang="en-US" sz="1800" b="1" dirty="0">
                <a:solidFill>
                  <a:schemeClr val="accent1">
                    <a:lumMod val="75000"/>
                  </a:schemeClr>
                </a:solidFill>
              </a:rPr>
              <a:t>Valence</a:t>
            </a:r>
            <a:r>
              <a:rPr lang="en-US" sz="1800" dirty="0"/>
              <a:t>: The higher the value, the more positive mood for the song.</a:t>
            </a:r>
          </a:p>
          <a:p>
            <a:pPr marL="457200" indent="-457200">
              <a:buFont typeface="Arial" panose="020B0604020202020204" pitchFamily="34" charset="0"/>
              <a:buChar char="•"/>
            </a:pPr>
            <a:r>
              <a:rPr lang="en-US" sz="1800" b="1" dirty="0">
                <a:solidFill>
                  <a:schemeClr val="accent1">
                    <a:lumMod val="75000"/>
                  </a:schemeClr>
                </a:solidFill>
              </a:rPr>
              <a:t>Length</a:t>
            </a:r>
            <a:r>
              <a:rPr lang="en-US" sz="1800" dirty="0"/>
              <a:t>: The duration of the song (in seconds).</a:t>
            </a:r>
          </a:p>
          <a:p>
            <a:pPr marL="457200" indent="-457200">
              <a:buFont typeface="Arial" panose="020B0604020202020204" pitchFamily="34" charset="0"/>
              <a:buChar char="•"/>
            </a:pPr>
            <a:r>
              <a:rPr lang="en-US" sz="1800" b="1" dirty="0" err="1">
                <a:solidFill>
                  <a:schemeClr val="accent1">
                    <a:lumMod val="75000"/>
                  </a:schemeClr>
                </a:solidFill>
              </a:rPr>
              <a:t>Acousticness</a:t>
            </a:r>
            <a:r>
              <a:rPr lang="en-US" sz="1800" dirty="0"/>
              <a:t>: The higher the value, the more acoustic the song is.</a:t>
            </a:r>
          </a:p>
          <a:p>
            <a:pPr marL="457200" indent="-457200">
              <a:buFont typeface="Arial" panose="020B0604020202020204" pitchFamily="34" charset="0"/>
              <a:buChar char="•"/>
            </a:pPr>
            <a:r>
              <a:rPr lang="en-US" sz="1800" b="1" dirty="0" err="1">
                <a:solidFill>
                  <a:schemeClr val="accent1">
                    <a:lumMod val="75000"/>
                  </a:schemeClr>
                </a:solidFill>
              </a:rPr>
              <a:t>Speechiness</a:t>
            </a:r>
            <a:r>
              <a:rPr lang="en-US" sz="1800" dirty="0"/>
              <a:t>: The higher the value, the more spoken words the song contains.</a:t>
            </a:r>
          </a:p>
          <a:p>
            <a:pPr marL="457200" indent="-457200">
              <a:buFont typeface="Arial" panose="020B0604020202020204" pitchFamily="34" charset="0"/>
              <a:buChar char="•"/>
            </a:pPr>
            <a:r>
              <a:rPr lang="en-US" sz="1800" b="1" dirty="0">
                <a:solidFill>
                  <a:schemeClr val="accent1">
                    <a:lumMod val="75000"/>
                  </a:schemeClr>
                </a:solidFill>
              </a:rPr>
              <a:t>Popularity</a:t>
            </a:r>
            <a:r>
              <a:rPr lang="en-US" sz="1800" dirty="0"/>
              <a:t>: The higher the value, the more popular the song is.</a:t>
            </a:r>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1252779" y="935416"/>
            <a:ext cx="1320487" cy="419147"/>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1" name="Rectangle 10">
            <a:extLst>
              <a:ext uri="{FF2B5EF4-FFF2-40B4-BE49-F238E27FC236}">
                <a16:creationId xmlns:a16="http://schemas.microsoft.com/office/drawing/2014/main" id="{56D099EB-8DC2-8649-A846-D0A70D707D27}"/>
              </a:ext>
            </a:extLst>
          </p:cNvPr>
          <p:cNvSpPr/>
          <p:nvPr/>
        </p:nvSpPr>
        <p:spPr>
          <a:xfrm>
            <a:off x="1278180" y="1354563"/>
            <a:ext cx="8856420" cy="5046237"/>
          </a:xfrm>
          <a:prstGeom prst="rect">
            <a:avLst/>
          </a:prstGeom>
          <a:noFill/>
          <a:ln w="50800">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771CA8B5-FCAE-8047-BFBB-29D2969C82FD}"/>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834591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sp>
        <p:nvSpPr>
          <p:cNvPr id="16" name="Content Placeholder 2">
            <a:extLst>
              <a:ext uri="{FF2B5EF4-FFF2-40B4-BE49-F238E27FC236}">
                <a16:creationId xmlns:a16="http://schemas.microsoft.com/office/drawing/2014/main" id="{5E3D7B42-0FC8-DA4D-B4EB-8F81C1F474EA}"/>
              </a:ext>
            </a:extLst>
          </p:cNvPr>
          <p:cNvSpPr>
            <a:spLocks noGrp="1"/>
          </p:cNvSpPr>
          <p:nvPr>
            <p:ph idx="1"/>
          </p:nvPr>
        </p:nvSpPr>
        <p:spPr>
          <a:xfrm>
            <a:off x="1217834" y="4159243"/>
            <a:ext cx="9756332" cy="1057323"/>
          </a:xfrm>
        </p:spPr>
        <p:txBody>
          <a:bodyPr/>
          <a:lstStyle/>
          <a:p>
            <a:r>
              <a:rPr lang="en-US" b="1" dirty="0">
                <a:solidFill>
                  <a:schemeClr val="accent1">
                    <a:lumMod val="75000"/>
                  </a:schemeClr>
                </a:solidFill>
              </a:rPr>
              <a:t>Q1: </a:t>
            </a:r>
            <a:r>
              <a:rPr lang="en-US" dirty="0"/>
              <a:t>What are some ways we can store this file into data structure(s) using regular Python (not the Pandas library).</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23" name="Title 1">
            <a:extLst>
              <a:ext uri="{FF2B5EF4-FFF2-40B4-BE49-F238E27FC236}">
                <a16:creationId xmlns:a16="http://schemas.microsoft.com/office/drawing/2014/main" id="{78C1AC84-C8FA-2042-852D-901FD7E7A25F}"/>
              </a:ext>
            </a:extLst>
          </p:cNvPr>
          <p:cNvSpPr>
            <a:spLocks noGrp="1"/>
          </p:cNvSpPr>
          <p:nvPr>
            <p:ph type="title"/>
          </p:nvPr>
        </p:nvSpPr>
        <p:spPr>
          <a:xfrm>
            <a:off x="349292" y="216531"/>
            <a:ext cx="11493416" cy="767276"/>
          </a:xfrm>
        </p:spPr>
        <p:txBody>
          <a:bodyPr/>
          <a:lstStyle/>
          <a:p>
            <a:r>
              <a:rPr lang="en-US" dirty="0"/>
              <a:t>EDA: without Pandas</a:t>
            </a:r>
          </a:p>
        </p:txBody>
      </p:sp>
      <p:pic>
        <p:nvPicPr>
          <p:cNvPr id="25" name="Picture 24">
            <a:extLst>
              <a:ext uri="{FF2B5EF4-FFF2-40B4-BE49-F238E27FC236}">
                <a16:creationId xmlns:a16="http://schemas.microsoft.com/office/drawing/2014/main" id="{8180823D-D343-5E4A-BC89-4BC462330B91}"/>
              </a:ext>
            </a:extLst>
          </p:cNvPr>
          <p:cNvPicPr>
            <a:picLocks noChangeAspect="1"/>
          </p:cNvPicPr>
          <p:nvPr/>
        </p:nvPicPr>
        <p:blipFill>
          <a:blip r:embed="rId3"/>
          <a:stretch>
            <a:fillRect/>
          </a:stretch>
        </p:blipFill>
        <p:spPr>
          <a:xfrm>
            <a:off x="0" y="1504571"/>
            <a:ext cx="12192000" cy="1720793"/>
          </a:xfrm>
          <a:prstGeom prst="rect">
            <a:avLst/>
          </a:prstGeom>
        </p:spPr>
      </p:pic>
      <p:sp>
        <p:nvSpPr>
          <p:cNvPr id="10" name="Content Placeholder 2">
            <a:extLst>
              <a:ext uri="{FF2B5EF4-FFF2-40B4-BE49-F238E27FC236}">
                <a16:creationId xmlns:a16="http://schemas.microsoft.com/office/drawing/2014/main" id="{4B04CFF1-2926-CA49-9EBF-4E9DCA6E4AE3}"/>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2" name="Rectangle 1">
            <a:extLst>
              <a:ext uri="{FF2B5EF4-FFF2-40B4-BE49-F238E27FC236}">
                <a16:creationId xmlns:a16="http://schemas.microsoft.com/office/drawing/2014/main" id="{EEABDCF5-70F1-CB4B-89C8-6AD6D22C44F3}"/>
              </a:ext>
            </a:extLst>
          </p:cNvPr>
          <p:cNvSpPr/>
          <p:nvPr/>
        </p:nvSpPr>
        <p:spPr>
          <a:xfrm>
            <a:off x="4457700" y="435069"/>
            <a:ext cx="152400" cy="1651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67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55D3927-C1D8-F444-A0E0-A0DF09829117}"/>
              </a:ext>
            </a:extLst>
          </p:cNvPr>
          <p:cNvPicPr>
            <a:picLocks noChangeAspect="1"/>
          </p:cNvPicPr>
          <p:nvPr/>
        </p:nvPicPr>
        <p:blipFill>
          <a:blip r:embed="rId3"/>
          <a:stretch>
            <a:fillRect/>
          </a:stretch>
        </p:blipFill>
        <p:spPr>
          <a:xfrm>
            <a:off x="0" y="1504571"/>
            <a:ext cx="12192000" cy="1720793"/>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sp>
        <p:nvSpPr>
          <p:cNvPr id="12" name="Content Placeholder 2">
            <a:extLst>
              <a:ext uri="{FF2B5EF4-FFF2-40B4-BE49-F238E27FC236}">
                <a16:creationId xmlns:a16="http://schemas.microsoft.com/office/drawing/2014/main" id="{F2501B17-CA28-424F-B698-61B3775DBEBD}"/>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1281292" y="3489078"/>
            <a:ext cx="852941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#1: </a:t>
            </a:r>
            <a:r>
              <a:rPr lang="en-US" dirty="0"/>
              <a:t>A 2D array (i.e., matrix)</a:t>
            </a:r>
          </a:p>
          <a:p>
            <a:r>
              <a:rPr lang="en-US" b="1" dirty="0">
                <a:solidFill>
                  <a:schemeClr val="accent1">
                    <a:lumMod val="75000"/>
                  </a:schemeClr>
                </a:solidFill>
              </a:rPr>
              <a:t>Weaknesses:</a:t>
            </a:r>
          </a:p>
          <a:p>
            <a:pPr marL="457200" indent="-457200">
              <a:buFont typeface="Arial" panose="020B0604020202020204" pitchFamily="34" charset="0"/>
              <a:buChar char="•"/>
            </a:pPr>
            <a:r>
              <a:rPr lang="en-US" sz="2400" dirty="0"/>
              <a:t>What are the row and column names? Need separate lists for them – clumsy.</a:t>
            </a:r>
          </a:p>
          <a:p>
            <a:pPr marL="457200" indent="-457200">
              <a:buFont typeface="Arial" panose="020B0604020202020204" pitchFamily="34" charset="0"/>
              <a:buChar char="•"/>
            </a:pPr>
            <a:r>
              <a:rPr lang="en-US" sz="2400" dirty="0"/>
              <a:t>Lists are O(N). We’d need 2 dictionaries just for column names </a:t>
            </a:r>
          </a:p>
          <a:p>
            <a:pPr marL="457200" indent="-45720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869B6F72-BB2A-BE4D-90CD-1AED1A20FBB8}"/>
              </a:ext>
            </a:extLst>
          </p:cNvPr>
          <p:cNvSpPr txBox="1"/>
          <p:nvPr/>
        </p:nvSpPr>
        <p:spPr>
          <a:xfrm>
            <a:off x="9956800" y="4623644"/>
            <a:ext cx="2032000" cy="923330"/>
          </a:xfrm>
          <a:prstGeom prst="rect">
            <a:avLst/>
          </a:prstGeom>
          <a:noFill/>
          <a:ln w="38100">
            <a:solidFill>
              <a:schemeClr val="accent1">
                <a:lumMod val="75000"/>
              </a:schemeClr>
            </a:solidFill>
          </a:ln>
        </p:spPr>
        <p:txBody>
          <a:bodyPr wrap="square" rtlCol="0">
            <a:spAutoFit/>
          </a:bodyPr>
          <a:lstStyle/>
          <a:p>
            <a:r>
              <a:rPr lang="en-US" dirty="0"/>
              <a:t>data = [][]</a:t>
            </a:r>
          </a:p>
          <a:p>
            <a:r>
              <a:rPr lang="en-US" dirty="0" err="1"/>
              <a:t>col_name</a:t>
            </a:r>
            <a:r>
              <a:rPr lang="en-US" dirty="0"/>
              <a:t> -&gt; index</a:t>
            </a:r>
          </a:p>
          <a:p>
            <a:r>
              <a:rPr lang="en-US" dirty="0"/>
              <a:t>index -&gt; </a:t>
            </a:r>
            <a:r>
              <a:rPr lang="en-US" dirty="0" err="1"/>
              <a:t>col_name</a:t>
            </a:r>
            <a:endParaRPr lang="en-US" dirty="0"/>
          </a:p>
        </p:txBody>
      </p:sp>
      <p:sp>
        <p:nvSpPr>
          <p:cNvPr id="7" name="Rectangle 6">
            <a:extLst>
              <a:ext uri="{FF2B5EF4-FFF2-40B4-BE49-F238E27FC236}">
                <a16:creationId xmlns:a16="http://schemas.microsoft.com/office/drawing/2014/main" id="{647A06D9-ACDF-E343-9CC1-D7E2320A4B31}"/>
              </a:ext>
            </a:extLst>
          </p:cNvPr>
          <p:cNvSpPr/>
          <p:nvPr/>
        </p:nvSpPr>
        <p:spPr>
          <a:xfrm>
            <a:off x="0" y="2082800"/>
            <a:ext cx="12192000" cy="1156839"/>
          </a:xfrm>
          <a:prstGeom prst="rect">
            <a:avLst/>
          </a:prstGeom>
          <a:solidFill>
            <a:srgbClr val="F9F9F9">
              <a:alpha val="19000"/>
            </a:srgbClr>
          </a:solidFill>
          <a:ln w="635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528051F-6119-9949-BC31-505DB66795F4}"/>
              </a:ext>
            </a:extLst>
          </p:cNvPr>
          <p:cNvSpPr>
            <a:spLocks noGrp="1"/>
          </p:cNvSpPr>
          <p:nvPr>
            <p:ph type="title"/>
          </p:nvPr>
        </p:nvSpPr>
        <p:spPr>
          <a:xfrm>
            <a:off x="349292" y="216531"/>
            <a:ext cx="11493416" cy="767276"/>
          </a:xfrm>
        </p:spPr>
        <p:txBody>
          <a:bodyPr/>
          <a:lstStyle/>
          <a:p>
            <a:r>
              <a:rPr lang="en-US" dirty="0"/>
              <a:t>EDA: without Pandas</a:t>
            </a:r>
          </a:p>
        </p:txBody>
      </p:sp>
    </p:spTree>
    <p:extLst>
      <p:ext uri="{BB962C8B-B14F-4D97-AF65-F5344CB8AC3E}">
        <p14:creationId xmlns:p14="http://schemas.microsoft.com/office/powerpoint/2010/main" val="294627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BD78E57-4A37-DC4E-B67D-73A644EB6566}"/>
              </a:ext>
            </a:extLst>
          </p:cNvPr>
          <p:cNvSpPr/>
          <p:nvPr/>
        </p:nvSpPr>
        <p:spPr>
          <a:xfrm>
            <a:off x="762926" y="4238764"/>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
        <p:nvSpPr>
          <p:cNvPr id="17" name="Rectangle 16">
            <a:extLst>
              <a:ext uri="{FF2B5EF4-FFF2-40B4-BE49-F238E27FC236}">
                <a16:creationId xmlns:a16="http://schemas.microsoft.com/office/drawing/2014/main" id="{3880F96D-5A84-7D40-BA61-DEB15BC8AE32}"/>
              </a:ext>
            </a:extLst>
          </p:cNvPr>
          <p:cNvSpPr/>
          <p:nvPr/>
        </p:nvSpPr>
        <p:spPr>
          <a:xfrm>
            <a:off x="349292" y="2746243"/>
            <a:ext cx="402663" cy="830997"/>
          </a:xfrm>
          <a:prstGeom prst="rect">
            <a:avLst/>
          </a:prstGeom>
        </p:spPr>
        <p:txBody>
          <a:bodyPr wrap="square">
            <a:spAutoFit/>
          </a:bodyPr>
          <a:lstStyle/>
          <a:p>
            <a:r>
              <a:rPr lang="en-US" sz="4800" dirty="0"/>
              <a:t>.</a:t>
            </a:r>
          </a:p>
        </p:txBody>
      </p:sp>
      <p:sp>
        <p:nvSpPr>
          <p:cNvPr id="18" name="Rectangle 17">
            <a:extLst>
              <a:ext uri="{FF2B5EF4-FFF2-40B4-BE49-F238E27FC236}">
                <a16:creationId xmlns:a16="http://schemas.microsoft.com/office/drawing/2014/main" id="{C6A4F977-62A3-1E42-834C-BC0254187276}"/>
              </a:ext>
            </a:extLst>
          </p:cNvPr>
          <p:cNvSpPr/>
          <p:nvPr/>
        </p:nvSpPr>
        <p:spPr>
          <a:xfrm>
            <a:off x="349292" y="2958923"/>
            <a:ext cx="402663" cy="830997"/>
          </a:xfrm>
          <a:prstGeom prst="rect">
            <a:avLst/>
          </a:prstGeom>
        </p:spPr>
        <p:txBody>
          <a:bodyPr wrap="square">
            <a:spAutoFit/>
          </a:bodyPr>
          <a:lstStyle/>
          <a:p>
            <a:r>
              <a:rPr lang="en-US" sz="4800" dirty="0"/>
              <a:t>.</a:t>
            </a:r>
          </a:p>
        </p:txBody>
      </p:sp>
      <p:sp>
        <p:nvSpPr>
          <p:cNvPr id="19" name="Rectangle 18">
            <a:extLst>
              <a:ext uri="{FF2B5EF4-FFF2-40B4-BE49-F238E27FC236}">
                <a16:creationId xmlns:a16="http://schemas.microsoft.com/office/drawing/2014/main" id="{D62CC68A-91E1-8541-9018-DD38BFAB483D}"/>
              </a:ext>
            </a:extLst>
          </p:cNvPr>
          <p:cNvSpPr/>
          <p:nvPr/>
        </p:nvSpPr>
        <p:spPr>
          <a:xfrm>
            <a:off x="349292" y="3151881"/>
            <a:ext cx="402663" cy="830997"/>
          </a:xfrm>
          <a:prstGeom prst="rect">
            <a:avLst/>
          </a:prstGeom>
        </p:spPr>
        <p:txBody>
          <a:bodyPr wrap="square">
            <a:spAutoFit/>
          </a:bodyPr>
          <a:lstStyle/>
          <a:p>
            <a:r>
              <a:rPr lang="en-US" sz="4800" dirty="0"/>
              <a:t>.</a:t>
            </a:r>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818134" y="3567379"/>
            <a:ext cx="7773666" cy="259424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6" name="TextBox 5">
            <a:extLst>
              <a:ext uri="{FF2B5EF4-FFF2-40B4-BE49-F238E27FC236}">
                <a16:creationId xmlns:a16="http://schemas.microsoft.com/office/drawing/2014/main" id="{869B6F72-BB2A-BE4D-90CD-1AED1A20FBB8}"/>
              </a:ext>
            </a:extLst>
          </p:cNvPr>
          <p:cNvSpPr txBox="1"/>
          <p:nvPr/>
        </p:nvSpPr>
        <p:spPr>
          <a:xfrm>
            <a:off x="2590800" y="4349234"/>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1" name="TextBox 10">
            <a:extLst>
              <a:ext uri="{FF2B5EF4-FFF2-40B4-BE49-F238E27FC236}">
                <a16:creationId xmlns:a16="http://schemas.microsoft.com/office/drawing/2014/main" id="{A868FC50-ECA3-CF40-B411-E17D6DC8C2D1}"/>
              </a:ext>
            </a:extLst>
          </p:cNvPr>
          <p:cNvSpPr txBox="1"/>
          <p:nvPr/>
        </p:nvSpPr>
        <p:spPr>
          <a:xfrm>
            <a:off x="2590800" y="485383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4" name="TextBox 13">
            <a:extLst>
              <a:ext uri="{FF2B5EF4-FFF2-40B4-BE49-F238E27FC236}">
                <a16:creationId xmlns:a16="http://schemas.microsoft.com/office/drawing/2014/main" id="{2A8E2F12-7262-EA41-B8A8-6348D8244FED}"/>
              </a:ext>
            </a:extLst>
          </p:cNvPr>
          <p:cNvSpPr txBox="1"/>
          <p:nvPr/>
        </p:nvSpPr>
        <p:spPr>
          <a:xfrm>
            <a:off x="2590800" y="5375017"/>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3" name="Rectangle 2">
            <a:extLst>
              <a:ext uri="{FF2B5EF4-FFF2-40B4-BE49-F238E27FC236}">
                <a16:creationId xmlns:a16="http://schemas.microsoft.com/office/drawing/2014/main" id="{96C31B75-E84E-8149-8544-34C5AFC1DE8C}"/>
              </a:ext>
            </a:extLst>
          </p:cNvPr>
          <p:cNvSpPr/>
          <p:nvPr/>
        </p:nvSpPr>
        <p:spPr>
          <a:xfrm>
            <a:off x="853483" y="4853837"/>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2" name="Content Placeholder 2">
            <a:extLst>
              <a:ext uri="{FF2B5EF4-FFF2-40B4-BE49-F238E27FC236}">
                <a16:creationId xmlns:a16="http://schemas.microsoft.com/office/drawing/2014/main" id="{CDE24521-30ED-CE4A-8FE5-567638F67107}"/>
              </a:ext>
            </a:extLst>
          </p:cNvPr>
          <p:cNvSpPr txBox="1">
            <a:spLocks/>
          </p:cNvSpPr>
          <p:nvPr/>
        </p:nvSpPr>
        <p:spPr>
          <a:xfrm>
            <a:off x="1000368" y="4786940"/>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4" name="Rectangle 23">
            <a:extLst>
              <a:ext uri="{FF2B5EF4-FFF2-40B4-BE49-F238E27FC236}">
                <a16:creationId xmlns:a16="http://schemas.microsoft.com/office/drawing/2014/main" id="{21315709-EA31-634D-AC0A-211828D91DF2}"/>
              </a:ext>
            </a:extLst>
          </p:cNvPr>
          <p:cNvSpPr/>
          <p:nvPr/>
        </p:nvSpPr>
        <p:spPr>
          <a:xfrm>
            <a:off x="853483" y="435146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5" name="Content Placeholder 2">
            <a:extLst>
              <a:ext uri="{FF2B5EF4-FFF2-40B4-BE49-F238E27FC236}">
                <a16:creationId xmlns:a16="http://schemas.microsoft.com/office/drawing/2014/main" id="{C3040F04-DA55-7F4B-9BED-C01B36B2A043}"/>
              </a:ext>
            </a:extLst>
          </p:cNvPr>
          <p:cNvSpPr txBox="1">
            <a:spLocks/>
          </p:cNvSpPr>
          <p:nvPr/>
        </p:nvSpPr>
        <p:spPr>
          <a:xfrm>
            <a:off x="1000368" y="428456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6" name="Rectangle 25">
            <a:extLst>
              <a:ext uri="{FF2B5EF4-FFF2-40B4-BE49-F238E27FC236}">
                <a16:creationId xmlns:a16="http://schemas.microsoft.com/office/drawing/2014/main" id="{D76CB703-0EB3-5940-8F3E-89252D003B71}"/>
              </a:ext>
            </a:extLst>
          </p:cNvPr>
          <p:cNvSpPr/>
          <p:nvPr/>
        </p:nvSpPr>
        <p:spPr>
          <a:xfrm>
            <a:off x="853483" y="5391873"/>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7" name="Content Placeholder 2">
            <a:extLst>
              <a:ext uri="{FF2B5EF4-FFF2-40B4-BE49-F238E27FC236}">
                <a16:creationId xmlns:a16="http://schemas.microsoft.com/office/drawing/2014/main" id="{29828DF4-EA4B-C144-8EF9-9D519099B2B3}"/>
              </a:ext>
            </a:extLst>
          </p:cNvPr>
          <p:cNvSpPr txBox="1">
            <a:spLocks/>
          </p:cNvSpPr>
          <p:nvPr/>
        </p:nvSpPr>
        <p:spPr>
          <a:xfrm>
            <a:off x="1000368" y="5324976"/>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30" name="Content Placeholder 2">
            <a:extLst>
              <a:ext uri="{FF2B5EF4-FFF2-40B4-BE49-F238E27FC236}">
                <a16:creationId xmlns:a16="http://schemas.microsoft.com/office/drawing/2014/main" id="{00949E9F-203D-234C-BFA5-3945EF826941}"/>
              </a:ext>
            </a:extLst>
          </p:cNvPr>
          <p:cNvSpPr txBox="1">
            <a:spLocks/>
          </p:cNvSpPr>
          <p:nvPr/>
        </p:nvSpPr>
        <p:spPr>
          <a:xfrm>
            <a:off x="2233201" y="428456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1" name="Content Placeholder 2">
            <a:extLst>
              <a:ext uri="{FF2B5EF4-FFF2-40B4-BE49-F238E27FC236}">
                <a16:creationId xmlns:a16="http://schemas.microsoft.com/office/drawing/2014/main" id="{5478543D-2619-F643-B6E9-7F8FB34A208F}"/>
              </a:ext>
            </a:extLst>
          </p:cNvPr>
          <p:cNvSpPr txBox="1">
            <a:spLocks/>
          </p:cNvSpPr>
          <p:nvPr/>
        </p:nvSpPr>
        <p:spPr>
          <a:xfrm>
            <a:off x="2215512" y="4786940"/>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2" name="Content Placeholder 2">
            <a:extLst>
              <a:ext uri="{FF2B5EF4-FFF2-40B4-BE49-F238E27FC236}">
                <a16:creationId xmlns:a16="http://schemas.microsoft.com/office/drawing/2014/main" id="{E78799B6-77F5-2F4C-BC4C-EC239F549455}"/>
              </a:ext>
            </a:extLst>
          </p:cNvPr>
          <p:cNvSpPr txBox="1">
            <a:spLocks/>
          </p:cNvSpPr>
          <p:nvPr/>
        </p:nvSpPr>
        <p:spPr>
          <a:xfrm>
            <a:off x="2215512" y="5324976"/>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35" name="Rectangle 34">
            <a:extLst>
              <a:ext uri="{FF2B5EF4-FFF2-40B4-BE49-F238E27FC236}">
                <a16:creationId xmlns:a16="http://schemas.microsoft.com/office/drawing/2014/main" id="{D709063E-4478-7646-8431-935F31C32E49}"/>
              </a:ext>
            </a:extLst>
          </p:cNvPr>
          <p:cNvSpPr/>
          <p:nvPr/>
        </p:nvSpPr>
        <p:spPr>
          <a:xfrm>
            <a:off x="735387" y="3904732"/>
            <a:ext cx="10553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37" name="Content Placeholder 2">
            <a:extLst>
              <a:ext uri="{FF2B5EF4-FFF2-40B4-BE49-F238E27FC236}">
                <a16:creationId xmlns:a16="http://schemas.microsoft.com/office/drawing/2014/main" id="{E42D22DB-3113-F549-8876-4740DECC89B0}"/>
              </a:ext>
            </a:extLst>
          </p:cNvPr>
          <p:cNvSpPr txBox="1">
            <a:spLocks/>
          </p:cNvSpPr>
          <p:nvPr/>
        </p:nvSpPr>
        <p:spPr>
          <a:xfrm>
            <a:off x="1000368" y="3869059"/>
            <a:ext cx="778531"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9" name="Title 1">
            <a:extLst>
              <a:ext uri="{FF2B5EF4-FFF2-40B4-BE49-F238E27FC236}">
                <a16:creationId xmlns:a16="http://schemas.microsoft.com/office/drawing/2014/main" id="{E31840D4-AC15-AE41-9613-2234904B40A9}"/>
              </a:ext>
            </a:extLst>
          </p:cNvPr>
          <p:cNvSpPr>
            <a:spLocks noGrp="1"/>
          </p:cNvSpPr>
          <p:nvPr>
            <p:ph type="title"/>
          </p:nvPr>
        </p:nvSpPr>
        <p:spPr>
          <a:xfrm>
            <a:off x="349292" y="216531"/>
            <a:ext cx="11493416" cy="767276"/>
          </a:xfrm>
        </p:spPr>
        <p:txBody>
          <a:bodyPr/>
          <a:lstStyle/>
          <a:p>
            <a:r>
              <a:rPr lang="en-US" dirty="0"/>
              <a:t>EDA: without Pandas</a:t>
            </a:r>
          </a:p>
        </p:txBody>
      </p:sp>
      <p:pic>
        <p:nvPicPr>
          <p:cNvPr id="40" name="Picture 39">
            <a:extLst>
              <a:ext uri="{FF2B5EF4-FFF2-40B4-BE49-F238E27FC236}">
                <a16:creationId xmlns:a16="http://schemas.microsoft.com/office/drawing/2014/main" id="{7A1D8BD8-D8E1-6549-AA84-B5970524B414}"/>
              </a:ext>
            </a:extLst>
          </p:cNvPr>
          <p:cNvPicPr>
            <a:picLocks noChangeAspect="1"/>
          </p:cNvPicPr>
          <p:nvPr/>
        </p:nvPicPr>
        <p:blipFill>
          <a:blip r:embed="rId3"/>
          <a:stretch>
            <a:fillRect/>
          </a:stretch>
        </p:blipFill>
        <p:spPr>
          <a:xfrm>
            <a:off x="0" y="1504571"/>
            <a:ext cx="12192000" cy="1720793"/>
          </a:xfrm>
          <a:prstGeom prst="rect">
            <a:avLst/>
          </a:prstGeom>
        </p:spPr>
      </p:pic>
      <p:sp>
        <p:nvSpPr>
          <p:cNvPr id="28" name="Content Placeholder 2">
            <a:extLst>
              <a:ext uri="{FF2B5EF4-FFF2-40B4-BE49-F238E27FC236}">
                <a16:creationId xmlns:a16="http://schemas.microsoft.com/office/drawing/2014/main" id="{14B3756E-8FF9-EE49-AF59-2B95BFC41A95}"/>
              </a:ext>
            </a:extLst>
          </p:cNvPr>
          <p:cNvSpPr txBox="1">
            <a:spLocks/>
          </p:cNvSpPr>
          <p:nvPr/>
        </p:nvSpPr>
        <p:spPr>
          <a:xfrm>
            <a:off x="5490490" y="1066408"/>
            <a:ext cx="136751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bg1">
                    <a:lumMod val="95000"/>
                  </a:schemeClr>
                </a:solidFill>
              </a:rPr>
              <a:t>top50.csv</a:t>
            </a:r>
          </a:p>
        </p:txBody>
      </p:sp>
    </p:spTree>
    <p:extLst>
      <p:ext uri="{BB962C8B-B14F-4D97-AF65-F5344CB8AC3E}">
        <p14:creationId xmlns:p14="http://schemas.microsoft.com/office/powerpoint/2010/main" val="1495764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sp>
        <p:nvSpPr>
          <p:cNvPr id="13" name="Content Placeholder 2">
            <a:extLst>
              <a:ext uri="{FF2B5EF4-FFF2-40B4-BE49-F238E27FC236}">
                <a16:creationId xmlns:a16="http://schemas.microsoft.com/office/drawing/2014/main" id="{178C4D4A-E432-B54E-B065-AF1D4EB523F1}"/>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pic>
        <p:nvPicPr>
          <p:cNvPr id="7" name="Picture 6">
            <a:extLst>
              <a:ext uri="{FF2B5EF4-FFF2-40B4-BE49-F238E27FC236}">
                <a16:creationId xmlns:a16="http://schemas.microsoft.com/office/drawing/2014/main" id="{D96393D3-D4FB-944C-A6B2-E1EA32A42508}"/>
              </a:ext>
            </a:extLst>
          </p:cNvPr>
          <p:cNvPicPr>
            <a:picLocks noChangeAspect="1"/>
          </p:cNvPicPr>
          <p:nvPr/>
        </p:nvPicPr>
        <p:blipFill>
          <a:blip r:embed="rId3"/>
          <a:stretch>
            <a:fillRect/>
          </a:stretch>
        </p:blipFill>
        <p:spPr>
          <a:xfrm>
            <a:off x="882018" y="1638300"/>
            <a:ext cx="10096500" cy="3784600"/>
          </a:xfrm>
          <a:prstGeom prst="rect">
            <a:avLst/>
          </a:prstGeom>
          <a:ln w="63500">
            <a:solidFill>
              <a:schemeClr val="tx1"/>
            </a:solidFill>
          </a:ln>
        </p:spPr>
      </p:pic>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7010400" y="5565046"/>
            <a:ext cx="429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Lecture2_Notebook.ipynb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Tree>
    <p:extLst>
      <p:ext uri="{BB962C8B-B14F-4D97-AF65-F5344CB8AC3E}">
        <p14:creationId xmlns:p14="http://schemas.microsoft.com/office/powerpoint/2010/main" val="2691888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24626"/>
            <a:ext cx="8971663" cy="1057323"/>
          </a:xfrm>
        </p:spPr>
        <p:txBody>
          <a:bodyPr/>
          <a:lstStyle/>
          <a:p>
            <a:r>
              <a:rPr lang="en-US" b="1" dirty="0">
                <a:solidFill>
                  <a:schemeClr val="accent1">
                    <a:lumMod val="75000"/>
                  </a:schemeClr>
                </a:solidFill>
              </a:rPr>
              <a:t>Q2: </a:t>
            </a:r>
            <a:r>
              <a:rPr lang="en-US" dirty="0"/>
              <a:t>Write code to print all songs (Artist and Track name) that are longer than 4 minutes (240 seconds):</a:t>
            </a:r>
          </a:p>
        </p:txBody>
      </p:sp>
      <p:pic>
        <p:nvPicPr>
          <p:cNvPr id="3" name="Picture 2">
            <a:extLst>
              <a:ext uri="{FF2B5EF4-FFF2-40B4-BE49-F238E27FC236}">
                <a16:creationId xmlns:a16="http://schemas.microsoft.com/office/drawing/2014/main" id="{72496F80-3029-E24B-A894-653E198F80D8}"/>
              </a:ext>
            </a:extLst>
          </p:cNvPr>
          <p:cNvPicPr>
            <a:picLocks noChangeAspect="1"/>
          </p:cNvPicPr>
          <p:nvPr/>
        </p:nvPicPr>
        <p:blipFill>
          <a:blip r:embed="rId3"/>
          <a:stretch>
            <a:fillRect/>
          </a:stretch>
        </p:blipFill>
        <p:spPr>
          <a:xfrm>
            <a:off x="0" y="3314970"/>
            <a:ext cx="12192000" cy="1010127"/>
          </a:xfrm>
          <a:prstGeom prst="rect">
            <a:avLst/>
          </a:prstGeom>
        </p:spPr>
      </p:pic>
      <p:sp>
        <p:nvSpPr>
          <p:cNvPr id="9" name="Content Placeholder 2">
            <a:extLst>
              <a:ext uri="{FF2B5EF4-FFF2-40B4-BE49-F238E27FC236}">
                <a16:creationId xmlns:a16="http://schemas.microsoft.com/office/drawing/2014/main" id="{8061C7DB-923B-5A4C-BDCE-0676080F4768}"/>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3149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
        <p:nvSpPr>
          <p:cNvPr id="28" name="Content Placeholder 2">
            <a:extLst>
              <a:ext uri="{FF2B5EF4-FFF2-40B4-BE49-F238E27FC236}">
                <a16:creationId xmlns:a16="http://schemas.microsoft.com/office/drawing/2014/main" id="{0E44A9B6-CC0E-FB4D-8998-C9627C56C9DE}"/>
              </a:ext>
            </a:extLst>
          </p:cNvPr>
          <p:cNvSpPr txBox="1">
            <a:spLocks/>
          </p:cNvSpPr>
          <p:nvPr/>
        </p:nvSpPr>
        <p:spPr>
          <a:xfrm>
            <a:off x="4140200" y="5793646"/>
            <a:ext cx="3022600"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C00000"/>
                </a:solidFill>
              </a:rPr>
              <a:t>From lecture2.ipynb</a:t>
            </a:r>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9604564" cy="1057323"/>
          </a:xfrm>
        </p:spPr>
        <p:txBody>
          <a:bodyPr/>
          <a:lstStyle/>
          <a:p>
            <a:r>
              <a:rPr lang="en-US" b="1" dirty="0">
                <a:solidFill>
                  <a:schemeClr val="accent1">
                    <a:lumMod val="75000"/>
                  </a:schemeClr>
                </a:solidFill>
              </a:rPr>
              <a:t>Q3: </a:t>
            </a:r>
            <a:r>
              <a:rPr lang="en-US" dirty="0"/>
              <a:t>Write code to print the most popular song (artist and track) – if ties, show all ties.</a:t>
            </a:r>
          </a:p>
        </p:txBody>
      </p:sp>
      <p:pic>
        <p:nvPicPr>
          <p:cNvPr id="5" name="Picture 4">
            <a:extLst>
              <a:ext uri="{FF2B5EF4-FFF2-40B4-BE49-F238E27FC236}">
                <a16:creationId xmlns:a16="http://schemas.microsoft.com/office/drawing/2014/main" id="{7506AA1C-BD39-9B4A-94A1-D2F36598DF32}"/>
              </a:ext>
            </a:extLst>
          </p:cNvPr>
          <p:cNvPicPr>
            <a:picLocks noChangeAspect="1"/>
          </p:cNvPicPr>
          <p:nvPr/>
        </p:nvPicPr>
        <p:blipFill>
          <a:blip r:embed="rId3"/>
          <a:stretch>
            <a:fillRect/>
          </a:stretch>
        </p:blipFill>
        <p:spPr>
          <a:xfrm>
            <a:off x="539750" y="2947163"/>
            <a:ext cx="11112500" cy="2705100"/>
          </a:xfrm>
          <a:prstGeom prst="rect">
            <a:avLst/>
          </a:prstGeom>
        </p:spPr>
      </p:pic>
      <p:sp>
        <p:nvSpPr>
          <p:cNvPr id="9" name="Content Placeholder 2">
            <a:extLst>
              <a:ext uri="{FF2B5EF4-FFF2-40B4-BE49-F238E27FC236}">
                <a16:creationId xmlns:a16="http://schemas.microsoft.com/office/drawing/2014/main" id="{04130F87-3906-8842-84A4-61FB0078416D}"/>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
        <p:nvSpPr>
          <p:cNvPr id="11" name="Rectangle 10">
            <a:extLst>
              <a:ext uri="{FF2B5EF4-FFF2-40B4-BE49-F238E27FC236}">
                <a16:creationId xmlns:a16="http://schemas.microsoft.com/office/drawing/2014/main" id="{841F6258-AE2C-5646-8720-2F4CB74BC29A}"/>
              </a:ext>
            </a:extLst>
          </p:cNvPr>
          <p:cNvSpPr/>
          <p:nvPr/>
        </p:nvSpPr>
        <p:spPr>
          <a:xfrm>
            <a:off x="4953000" y="482601"/>
            <a:ext cx="101600" cy="13969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54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18</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6" name="Content Placeholder 2">
            <a:extLst>
              <a:ext uri="{FF2B5EF4-FFF2-40B4-BE49-F238E27FC236}">
                <a16:creationId xmlns:a16="http://schemas.microsoft.com/office/drawing/2014/main" id="{24BC9FC3-0E75-B947-B8E8-E9ECDE061299}"/>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314581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Q4: </a:t>
            </a:r>
            <a:r>
              <a:rPr lang="en-US" dirty="0"/>
              <a:t>Write code to print the songs (and their attributes), if we </a:t>
            </a:r>
            <a:r>
              <a:rPr lang="en-US" u="sng" dirty="0"/>
              <a:t>sorted</a:t>
            </a:r>
            <a:r>
              <a:rPr lang="en-US" dirty="0"/>
              <a:t> by their popularity (highest scoring ones first).</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30" name="Content Placeholder 2">
            <a:extLst>
              <a:ext uri="{FF2B5EF4-FFF2-40B4-BE49-F238E27FC236}">
                <a16:creationId xmlns:a16="http://schemas.microsoft.com/office/drawing/2014/main" id="{163D72CF-89C0-1C49-9155-4669AAAFE442}"/>
              </a:ext>
            </a:extLst>
          </p:cNvPr>
          <p:cNvSpPr txBox="1">
            <a:spLocks/>
          </p:cNvSpPr>
          <p:nvPr/>
        </p:nvSpPr>
        <p:spPr>
          <a:xfrm>
            <a:off x="2253729" y="5303248"/>
            <a:ext cx="8162370"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Cumbersome to move dictionaries around in a list. Problematic even if we don’t move the dictionaries.</a:t>
            </a:r>
          </a:p>
        </p:txBody>
      </p:sp>
      <p:sp>
        <p:nvSpPr>
          <p:cNvPr id="28" name="Content Placeholder 2">
            <a:extLst>
              <a:ext uri="{FF2B5EF4-FFF2-40B4-BE49-F238E27FC236}">
                <a16:creationId xmlns:a16="http://schemas.microsoft.com/office/drawing/2014/main" id="{0D71BF1E-AE42-3345-9E5F-C9BF7E1D5AA4}"/>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291142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30923"/>
            <a:ext cx="10022876" cy="420706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HW0</a:t>
            </a:r>
            <a:r>
              <a:rPr lang="en-US" sz="2800" dirty="0">
                <a:solidFill>
                  <a:schemeClr val="tx1">
                    <a:lumMod val="75000"/>
                    <a:lumOff val="25000"/>
                  </a:schemeClr>
                </a:solidFill>
              </a:rPr>
              <a:t> is due tomorrow at 11:59pm. It will be checked for ‘near completion’ and ‘reasonable effort’. </a:t>
            </a:r>
          </a:p>
          <a:p>
            <a:pPr marL="457189" indent="-457189">
              <a:spcAft>
                <a:spcPts val="500"/>
              </a:spcAft>
              <a:buFont typeface="Arial" charset="0"/>
              <a:buChar char="•"/>
            </a:pPr>
            <a:r>
              <a:rPr lang="en-US" sz="2800" b="1" dirty="0">
                <a:solidFill>
                  <a:schemeClr val="accent1">
                    <a:lumMod val="75000"/>
                  </a:schemeClr>
                </a:solidFill>
              </a:rPr>
              <a:t>HW1 </a:t>
            </a:r>
            <a:r>
              <a:rPr lang="en-US" sz="2800" dirty="0">
                <a:solidFill>
                  <a:schemeClr val="tx1">
                    <a:lumMod val="75000"/>
                    <a:lumOff val="25000"/>
                  </a:schemeClr>
                </a:solidFill>
              </a:rPr>
              <a:t>is posted and due Tuesday at 11:59pm. </a:t>
            </a:r>
          </a:p>
          <a:p>
            <a:pPr marL="457189" indent="-457189">
              <a:spcAft>
                <a:spcPts val="500"/>
              </a:spcAft>
              <a:buFont typeface="Arial" charset="0"/>
              <a:buChar char="•"/>
            </a:pPr>
            <a:r>
              <a:rPr lang="en-US" sz="2800" b="1" dirty="0">
                <a:solidFill>
                  <a:schemeClr val="accent1">
                    <a:lumMod val="75000"/>
                  </a:schemeClr>
                </a:solidFill>
              </a:rPr>
              <a:t>HWs </a:t>
            </a:r>
            <a:r>
              <a:rPr lang="en-US" sz="2800" b="1" dirty="0">
                <a:solidFill>
                  <a:schemeClr val="tx1">
                    <a:lumMod val="75000"/>
                    <a:lumOff val="25000"/>
                  </a:schemeClr>
                </a:solidFill>
              </a:rPr>
              <a:t>on Canvas.  The rest of course content is on Git (and Ed).</a:t>
            </a:r>
            <a:endParaRPr lang="en-US" sz="2800" b="1" dirty="0">
              <a:solidFill>
                <a:schemeClr val="accent1">
                  <a:lumMod val="75000"/>
                </a:schemeClr>
              </a:solidFill>
            </a:endParaRPr>
          </a:p>
          <a:p>
            <a:pPr marL="457189" indent="-457189">
              <a:spcAft>
                <a:spcPts val="500"/>
              </a:spcAft>
              <a:buFont typeface="Arial" charset="0"/>
              <a:buChar char="•"/>
            </a:pPr>
            <a:r>
              <a:rPr lang="en-US" sz="2800" b="1" dirty="0">
                <a:solidFill>
                  <a:schemeClr val="accent1">
                    <a:lumMod val="75000"/>
                  </a:schemeClr>
                </a:solidFill>
              </a:rPr>
              <a:t>Ed </a:t>
            </a:r>
            <a:r>
              <a:rPr lang="en-US" sz="2800" b="1" dirty="0">
                <a:solidFill>
                  <a:schemeClr val="tx1">
                    <a:lumMod val="75000"/>
                    <a:lumOff val="25000"/>
                  </a:schemeClr>
                </a:solidFill>
              </a:rPr>
              <a:t>is where the discussions (HW questions) and quizzes reside.</a:t>
            </a:r>
          </a:p>
          <a:p>
            <a:pPr marL="857212" lvl="1" indent="-457189">
              <a:spcAft>
                <a:spcPts val="500"/>
              </a:spcAft>
              <a:buFont typeface="Arial" charset="0"/>
              <a:buChar char="•"/>
            </a:pPr>
            <a:r>
              <a:rPr lang="en-US" dirty="0">
                <a:solidFill>
                  <a:schemeClr val="tx1">
                    <a:lumMod val="75000"/>
                    <a:lumOff val="25000"/>
                  </a:schemeClr>
                </a:solidFill>
              </a:rPr>
              <a:t>Quizzes are under the ‘Lessons’ tab at the end of the </a:t>
            </a:r>
            <a:r>
              <a:rPr lang="en-US">
                <a:solidFill>
                  <a:schemeClr val="tx1">
                    <a:lumMod val="75000"/>
                    <a:lumOff val="25000"/>
                  </a:schemeClr>
                </a:solidFill>
              </a:rPr>
              <a:t>lecture lesson.</a:t>
            </a:r>
            <a:endParaRPr lang="en-US" dirty="0">
              <a:solidFill>
                <a:schemeClr val="tx1">
                  <a:lumMod val="75000"/>
                  <a:lumOff val="25000"/>
                </a:schemeClr>
              </a:solidFill>
            </a:endParaRPr>
          </a:p>
          <a:p>
            <a:pPr marL="857212" lvl="1" indent="-457189">
              <a:spcAft>
                <a:spcPts val="500"/>
              </a:spcAft>
              <a:buFont typeface="Arial" charset="0"/>
              <a:buChar char="•"/>
            </a:pPr>
            <a:r>
              <a:rPr lang="en-US" dirty="0">
                <a:solidFill>
                  <a:schemeClr val="tx1">
                    <a:lumMod val="75000"/>
                    <a:lumOff val="25000"/>
                  </a:schemeClr>
                </a:solidFill>
              </a:rPr>
              <a:t>If you can’t connect to Ed, try logging out of Canvas, then back into Canvas.</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364039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20</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444436" y="1819148"/>
            <a:ext cx="8971663" cy="1057323"/>
          </a:xfrm>
        </p:spPr>
        <p:txBody>
          <a:bodyPr/>
          <a:lstStyle/>
          <a:p>
            <a:r>
              <a:rPr lang="en-US" b="1" dirty="0">
                <a:solidFill>
                  <a:schemeClr val="accent1">
                    <a:lumMod val="75000"/>
                  </a:schemeClr>
                </a:solidFill>
              </a:rPr>
              <a:t>Q5: </a:t>
            </a:r>
            <a:r>
              <a:rPr lang="en-US" dirty="0"/>
              <a:t>How could you check for null/empty entries? This is only 50 entries. Imagine if we had 500,000.</a:t>
            </a:r>
          </a:p>
        </p:txBody>
      </p:sp>
      <p:sp>
        <p:nvSpPr>
          <p:cNvPr id="14" name="Rectangle 13">
            <a:extLst>
              <a:ext uri="{FF2B5EF4-FFF2-40B4-BE49-F238E27FC236}">
                <a16:creationId xmlns:a16="http://schemas.microsoft.com/office/drawing/2014/main" id="{2397F93A-643A-F24B-A350-37B78A46AF00}"/>
              </a:ext>
            </a:extLst>
          </p:cNvPr>
          <p:cNvSpPr/>
          <p:nvPr/>
        </p:nvSpPr>
        <p:spPr>
          <a:xfrm>
            <a:off x="571330" y="3645815"/>
            <a:ext cx="10717874" cy="1615935"/>
          </a:xfrm>
          <a:prstGeom prst="rect">
            <a:avLst/>
          </a:prstGeom>
          <a:solidFill>
            <a:schemeClr val="bg1">
              <a:lumMod val="95000"/>
            </a:schemeClr>
          </a:solidFill>
          <a:ln w="50800">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5" name="TextBox 14">
            <a:extLst>
              <a:ext uri="{FF2B5EF4-FFF2-40B4-BE49-F238E27FC236}">
                <a16:creationId xmlns:a16="http://schemas.microsoft.com/office/drawing/2014/main" id="{E434CE0A-A9A9-1440-BA43-AEA28A39F4E0}"/>
              </a:ext>
            </a:extLst>
          </p:cNvPr>
          <p:cNvSpPr txBox="1"/>
          <p:nvPr/>
        </p:nvSpPr>
        <p:spPr>
          <a:xfrm>
            <a:off x="2399204" y="3756285"/>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“Senorita”, “</a:t>
            </a:r>
            <a:r>
              <a:rPr lang="en-US" dirty="0" err="1"/>
              <a:t>Artist.Name</a:t>
            </a:r>
            <a:r>
              <a:rPr lang="en-US" dirty="0"/>
              <a:t>”: “Shawn Mendes”, “Genre”: “Canadian pop”, …}</a:t>
            </a:r>
          </a:p>
        </p:txBody>
      </p:sp>
      <p:sp>
        <p:nvSpPr>
          <p:cNvPr id="16" name="TextBox 15">
            <a:extLst>
              <a:ext uri="{FF2B5EF4-FFF2-40B4-BE49-F238E27FC236}">
                <a16:creationId xmlns:a16="http://schemas.microsoft.com/office/drawing/2014/main" id="{CD3DE4B8-7B53-274F-9064-AD3C591E0B5B}"/>
              </a:ext>
            </a:extLst>
          </p:cNvPr>
          <p:cNvSpPr txBox="1"/>
          <p:nvPr/>
        </p:nvSpPr>
        <p:spPr>
          <a:xfrm>
            <a:off x="2399204" y="426088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“China”, “</a:t>
            </a:r>
            <a:r>
              <a:rPr lang="en-US" dirty="0" err="1"/>
              <a:t>Artist.Name</a:t>
            </a:r>
            <a:r>
              <a:rPr lang="en-US" dirty="0"/>
              <a:t>”: “</a:t>
            </a:r>
            <a:r>
              <a:rPr lang="en-US" dirty="0" err="1"/>
              <a:t>Anuel</a:t>
            </a:r>
            <a:r>
              <a:rPr lang="en-US" dirty="0"/>
              <a:t> AA”, “Genre”: “reggaetón flow”, … }</a:t>
            </a:r>
          </a:p>
        </p:txBody>
      </p:sp>
      <p:sp>
        <p:nvSpPr>
          <p:cNvPr id="17" name="TextBox 16">
            <a:extLst>
              <a:ext uri="{FF2B5EF4-FFF2-40B4-BE49-F238E27FC236}">
                <a16:creationId xmlns:a16="http://schemas.microsoft.com/office/drawing/2014/main" id="{275DB67E-4F70-F244-A5F6-95571D97D6B0}"/>
              </a:ext>
            </a:extLst>
          </p:cNvPr>
          <p:cNvSpPr txBox="1"/>
          <p:nvPr/>
        </p:nvSpPr>
        <p:spPr>
          <a:xfrm>
            <a:off x="2399204" y="4782068"/>
            <a:ext cx="8682900" cy="369332"/>
          </a:xfrm>
          <a:prstGeom prst="rect">
            <a:avLst/>
          </a:prstGeom>
          <a:noFill/>
          <a:ln w="38100">
            <a:solidFill>
              <a:schemeClr val="accent1">
                <a:lumMod val="75000"/>
              </a:schemeClr>
            </a:solidFill>
          </a:ln>
        </p:spPr>
        <p:txBody>
          <a:bodyPr wrap="square" rtlCol="0">
            <a:spAutoFit/>
          </a:bodyPr>
          <a:lstStyle/>
          <a:p>
            <a:r>
              <a:rPr lang="en-US" dirty="0"/>
              <a:t>{“</a:t>
            </a:r>
            <a:r>
              <a:rPr lang="en-US" dirty="0" err="1"/>
              <a:t>Track.Name</a:t>
            </a:r>
            <a:r>
              <a:rPr lang="en-US" dirty="0"/>
              <a:t>”: “Ariana Grande”, “</a:t>
            </a:r>
            <a:r>
              <a:rPr lang="en-US" dirty="0" err="1"/>
              <a:t>Artist.Name</a:t>
            </a:r>
            <a:r>
              <a:rPr lang="en-US" dirty="0"/>
              <a:t>”: “boyfriend”, “Genre”: “dance pop”, … }</a:t>
            </a:r>
          </a:p>
        </p:txBody>
      </p:sp>
      <p:sp>
        <p:nvSpPr>
          <p:cNvPr id="18" name="Rectangle 17">
            <a:extLst>
              <a:ext uri="{FF2B5EF4-FFF2-40B4-BE49-F238E27FC236}">
                <a16:creationId xmlns:a16="http://schemas.microsoft.com/office/drawing/2014/main" id="{935CC8A9-1DBD-AA43-81F2-8D55D876F24F}"/>
              </a:ext>
            </a:extLst>
          </p:cNvPr>
          <p:cNvSpPr/>
          <p:nvPr/>
        </p:nvSpPr>
        <p:spPr>
          <a:xfrm>
            <a:off x="661887" y="4260888"/>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19" name="Content Placeholder 2">
            <a:extLst>
              <a:ext uri="{FF2B5EF4-FFF2-40B4-BE49-F238E27FC236}">
                <a16:creationId xmlns:a16="http://schemas.microsoft.com/office/drawing/2014/main" id="{B259FBA2-3944-1E41-8C6E-27CB60F029A9}"/>
              </a:ext>
            </a:extLst>
          </p:cNvPr>
          <p:cNvSpPr txBox="1">
            <a:spLocks/>
          </p:cNvSpPr>
          <p:nvPr/>
        </p:nvSpPr>
        <p:spPr>
          <a:xfrm>
            <a:off x="808772" y="4193991"/>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2</a:t>
            </a:r>
          </a:p>
        </p:txBody>
      </p:sp>
      <p:sp>
        <p:nvSpPr>
          <p:cNvPr id="20" name="Rectangle 19">
            <a:extLst>
              <a:ext uri="{FF2B5EF4-FFF2-40B4-BE49-F238E27FC236}">
                <a16:creationId xmlns:a16="http://schemas.microsoft.com/office/drawing/2014/main" id="{2A59F672-228B-8447-B681-1DCCD1CA41F9}"/>
              </a:ext>
            </a:extLst>
          </p:cNvPr>
          <p:cNvSpPr/>
          <p:nvPr/>
        </p:nvSpPr>
        <p:spPr>
          <a:xfrm>
            <a:off x="661887" y="3758515"/>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1" name="Content Placeholder 2">
            <a:extLst>
              <a:ext uri="{FF2B5EF4-FFF2-40B4-BE49-F238E27FC236}">
                <a16:creationId xmlns:a16="http://schemas.microsoft.com/office/drawing/2014/main" id="{929D2D6A-F4E9-6C4F-8A22-C73052C7FE6B}"/>
              </a:ext>
            </a:extLst>
          </p:cNvPr>
          <p:cNvSpPr txBox="1">
            <a:spLocks/>
          </p:cNvSpPr>
          <p:nvPr/>
        </p:nvSpPr>
        <p:spPr>
          <a:xfrm>
            <a:off x="808772" y="3691618"/>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1</a:t>
            </a:r>
          </a:p>
        </p:txBody>
      </p:sp>
      <p:sp>
        <p:nvSpPr>
          <p:cNvPr id="22" name="Rectangle 21">
            <a:extLst>
              <a:ext uri="{FF2B5EF4-FFF2-40B4-BE49-F238E27FC236}">
                <a16:creationId xmlns:a16="http://schemas.microsoft.com/office/drawing/2014/main" id="{BECFEA24-171C-8949-AF7F-FAD1C983FDE4}"/>
              </a:ext>
            </a:extLst>
          </p:cNvPr>
          <p:cNvSpPr/>
          <p:nvPr/>
        </p:nvSpPr>
        <p:spPr>
          <a:xfrm>
            <a:off x="661887" y="4798924"/>
            <a:ext cx="1289161" cy="311140"/>
          </a:xfrm>
          <a:prstGeom prst="rect">
            <a:avLst/>
          </a:prstGeom>
          <a:solidFill>
            <a:schemeClr val="bg1">
              <a:lumMod val="8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3" name="Content Placeholder 2">
            <a:extLst>
              <a:ext uri="{FF2B5EF4-FFF2-40B4-BE49-F238E27FC236}">
                <a16:creationId xmlns:a16="http://schemas.microsoft.com/office/drawing/2014/main" id="{7B9D793B-018C-CD47-AF79-41ABB4D8F0FC}"/>
              </a:ext>
            </a:extLst>
          </p:cNvPr>
          <p:cNvSpPr txBox="1">
            <a:spLocks/>
          </p:cNvSpPr>
          <p:nvPr/>
        </p:nvSpPr>
        <p:spPr>
          <a:xfrm>
            <a:off x="808772" y="4732027"/>
            <a:ext cx="1169866"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Item 3</a:t>
            </a:r>
          </a:p>
        </p:txBody>
      </p:sp>
      <p:sp>
        <p:nvSpPr>
          <p:cNvPr id="24" name="Content Placeholder 2">
            <a:extLst>
              <a:ext uri="{FF2B5EF4-FFF2-40B4-BE49-F238E27FC236}">
                <a16:creationId xmlns:a16="http://schemas.microsoft.com/office/drawing/2014/main" id="{D6DB8FA7-960D-6544-993D-BC5E12C4D905}"/>
              </a:ext>
            </a:extLst>
          </p:cNvPr>
          <p:cNvSpPr txBox="1">
            <a:spLocks/>
          </p:cNvSpPr>
          <p:nvPr/>
        </p:nvSpPr>
        <p:spPr>
          <a:xfrm>
            <a:off x="2041605" y="369161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5" name="Content Placeholder 2">
            <a:extLst>
              <a:ext uri="{FF2B5EF4-FFF2-40B4-BE49-F238E27FC236}">
                <a16:creationId xmlns:a16="http://schemas.microsoft.com/office/drawing/2014/main" id="{68ADEDD0-48D4-0248-A072-8B00E8BBF880}"/>
              </a:ext>
            </a:extLst>
          </p:cNvPr>
          <p:cNvSpPr txBox="1">
            <a:spLocks/>
          </p:cNvSpPr>
          <p:nvPr/>
        </p:nvSpPr>
        <p:spPr>
          <a:xfrm>
            <a:off x="2023916" y="4193991"/>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6" name="Content Placeholder 2">
            <a:extLst>
              <a:ext uri="{FF2B5EF4-FFF2-40B4-BE49-F238E27FC236}">
                <a16:creationId xmlns:a16="http://schemas.microsoft.com/office/drawing/2014/main" id="{B63CDBC7-EE04-2C48-B45E-2A04C28126C0}"/>
              </a:ext>
            </a:extLst>
          </p:cNvPr>
          <p:cNvSpPr txBox="1">
            <a:spLocks/>
          </p:cNvSpPr>
          <p:nvPr/>
        </p:nvSpPr>
        <p:spPr>
          <a:xfrm>
            <a:off x="2023916" y="4732027"/>
            <a:ext cx="330009" cy="37803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a:t>
            </a:r>
          </a:p>
        </p:txBody>
      </p:sp>
      <p:sp>
        <p:nvSpPr>
          <p:cNvPr id="27" name="Rectangle 26">
            <a:extLst>
              <a:ext uri="{FF2B5EF4-FFF2-40B4-BE49-F238E27FC236}">
                <a16:creationId xmlns:a16="http://schemas.microsoft.com/office/drawing/2014/main" id="{5B0C55C5-17B0-DA43-9F74-010555BC176B}"/>
              </a:ext>
            </a:extLst>
          </p:cNvPr>
          <p:cNvSpPr/>
          <p:nvPr/>
        </p:nvSpPr>
        <p:spPr>
          <a:xfrm>
            <a:off x="543791" y="3311783"/>
            <a:ext cx="1017214" cy="311140"/>
          </a:xfrm>
          <a:prstGeom prst="rect">
            <a:avLst/>
          </a:prstGeom>
          <a:solidFill>
            <a:schemeClr val="tx1">
              <a:lumMod val="95000"/>
              <a:lumOff val="5000"/>
            </a:schemeClr>
          </a:solidFill>
          <a:ln>
            <a:solidFill>
              <a:schemeClr val="tx1"/>
            </a:solidFill>
          </a:ln>
          <a:effectLst>
            <a:outerShdw blurRad="50800" dist="50800" dir="5400000" algn="ctr" rotWithShape="0">
              <a:schemeClr val="bg1">
                <a:alpha val="11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9" name="Content Placeholder 2">
            <a:extLst>
              <a:ext uri="{FF2B5EF4-FFF2-40B4-BE49-F238E27FC236}">
                <a16:creationId xmlns:a16="http://schemas.microsoft.com/office/drawing/2014/main" id="{C19DA1FD-2081-804F-B4BC-DB34C20EC41F}"/>
              </a:ext>
            </a:extLst>
          </p:cNvPr>
          <p:cNvSpPr txBox="1">
            <a:spLocks/>
          </p:cNvSpPr>
          <p:nvPr/>
        </p:nvSpPr>
        <p:spPr>
          <a:xfrm>
            <a:off x="579273" y="3276110"/>
            <a:ext cx="865163" cy="3468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bg1"/>
                </a:solidFill>
              </a:rPr>
              <a:t>list</a:t>
            </a:r>
          </a:p>
        </p:txBody>
      </p:sp>
      <p:sp>
        <p:nvSpPr>
          <p:cNvPr id="28" name="Content Placeholder 2">
            <a:extLst>
              <a:ext uri="{FF2B5EF4-FFF2-40B4-BE49-F238E27FC236}">
                <a16:creationId xmlns:a16="http://schemas.microsoft.com/office/drawing/2014/main" id="{83EA3A0D-631B-EC42-B686-F1D9E9FF1E30}"/>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97735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21</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list of dictionaries</a:t>
            </a:r>
          </a:p>
        </p:txBody>
      </p:sp>
      <p:sp>
        <p:nvSpPr>
          <p:cNvPr id="8" name="Content Placeholder 2">
            <a:extLst>
              <a:ext uri="{FF2B5EF4-FFF2-40B4-BE49-F238E27FC236}">
                <a16:creationId xmlns:a16="http://schemas.microsoft.com/office/drawing/2014/main" id="{118038CA-60B3-6A40-9A40-F7E0A0ACB40F}"/>
              </a:ext>
            </a:extLst>
          </p:cNvPr>
          <p:cNvSpPr>
            <a:spLocks noGrp="1"/>
          </p:cNvSpPr>
          <p:nvPr>
            <p:ph idx="1"/>
          </p:nvPr>
        </p:nvSpPr>
        <p:spPr>
          <a:xfrm>
            <a:off x="1380935" y="1702686"/>
            <a:ext cx="9185465" cy="1057323"/>
          </a:xfrm>
        </p:spPr>
        <p:txBody>
          <a:bodyPr/>
          <a:lstStyle/>
          <a:p>
            <a:r>
              <a:rPr lang="en-US" b="1" dirty="0">
                <a:solidFill>
                  <a:schemeClr val="accent1">
                    <a:lumMod val="75000"/>
                  </a:schemeClr>
                </a:solidFill>
              </a:rPr>
              <a:t>Q6: </a:t>
            </a:r>
            <a:r>
              <a:rPr lang="en-US" dirty="0"/>
              <a:t> Imagine we had another table</a:t>
            </a:r>
            <a:r>
              <a:rPr lang="en-US" dirty="0">
                <a:solidFill>
                  <a:srgbClr val="C00000"/>
                </a:solidFill>
              </a:rPr>
              <a:t>*</a:t>
            </a:r>
            <a:r>
              <a:rPr lang="en-US" dirty="0"/>
              <a:t> below (i.e., .csv file). How could we combine its data with our already-existing </a:t>
            </a:r>
            <a:r>
              <a:rPr lang="en-US" i="1" dirty="0"/>
              <a:t>dataset</a:t>
            </a:r>
            <a:r>
              <a:rPr lang="en-US" dirty="0"/>
              <a:t>?</a:t>
            </a:r>
          </a:p>
        </p:txBody>
      </p:sp>
      <p:sp>
        <p:nvSpPr>
          <p:cNvPr id="28" name="Content Placeholder 2">
            <a:extLst>
              <a:ext uri="{FF2B5EF4-FFF2-40B4-BE49-F238E27FC236}">
                <a16:creationId xmlns:a16="http://schemas.microsoft.com/office/drawing/2014/main" id="{4F7D45A1-9131-194B-B263-4C3DBD4A3ECD}"/>
              </a:ext>
            </a:extLst>
          </p:cNvPr>
          <p:cNvSpPr txBox="1">
            <a:spLocks/>
          </p:cNvSpPr>
          <p:nvPr/>
        </p:nvSpPr>
        <p:spPr>
          <a:xfrm>
            <a:off x="2159000" y="5562600"/>
            <a:ext cx="8915400" cy="53340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C00000"/>
                </a:solidFill>
              </a:rPr>
              <a:t>* 3</a:t>
            </a:r>
            <a:r>
              <a:rPr lang="en-US" sz="1800" baseline="30000" dirty="0">
                <a:solidFill>
                  <a:srgbClr val="C00000"/>
                </a:solidFill>
              </a:rPr>
              <a:t>rd</a:t>
            </a:r>
            <a:r>
              <a:rPr lang="en-US" sz="1800" dirty="0">
                <a:solidFill>
                  <a:srgbClr val="C00000"/>
                </a:solidFill>
              </a:rPr>
              <a:t> column is made-up (randomly created values). Pretend they’re accurate.</a:t>
            </a:r>
          </a:p>
        </p:txBody>
      </p:sp>
      <p:sp>
        <p:nvSpPr>
          <p:cNvPr id="32" name="Content Placeholder 2">
            <a:extLst>
              <a:ext uri="{FF2B5EF4-FFF2-40B4-BE49-F238E27FC236}">
                <a16:creationId xmlns:a16="http://schemas.microsoft.com/office/drawing/2014/main" id="{1F363539-6184-2940-B802-AFDB1EB0D8F2}"/>
              </a:ext>
            </a:extLst>
          </p:cNvPr>
          <p:cNvSpPr txBox="1">
            <a:spLocks/>
          </p:cNvSpPr>
          <p:nvPr/>
        </p:nvSpPr>
        <p:spPr>
          <a:xfrm>
            <a:off x="3568700" y="3305044"/>
            <a:ext cx="2247900" cy="423888"/>
          </a:xfrm>
          <a:prstGeom prst="rect">
            <a:avLst/>
          </a:prstGeom>
          <a:solidFill>
            <a:schemeClr val="accent1">
              <a:lumMod val="75000"/>
            </a:schemeClr>
          </a:solidFill>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solidFill>
                  <a:schemeClr val="bg1">
                    <a:lumMod val="95000"/>
                  </a:schemeClr>
                </a:solidFill>
              </a:rPr>
              <a:t>spotify_aux.csv</a:t>
            </a:r>
            <a:endParaRPr lang="en-US" sz="2000" dirty="0">
              <a:solidFill>
                <a:schemeClr val="bg1">
                  <a:lumMod val="95000"/>
                </a:schemeClr>
              </a:solidFill>
            </a:endParaRPr>
          </a:p>
        </p:txBody>
      </p:sp>
      <p:pic>
        <p:nvPicPr>
          <p:cNvPr id="9" name="Picture 8">
            <a:extLst>
              <a:ext uri="{FF2B5EF4-FFF2-40B4-BE49-F238E27FC236}">
                <a16:creationId xmlns:a16="http://schemas.microsoft.com/office/drawing/2014/main" id="{D160EA76-FCC9-1E4C-B188-251225B4306F}"/>
              </a:ext>
            </a:extLst>
          </p:cNvPr>
          <p:cNvPicPr>
            <a:picLocks noChangeAspect="1"/>
          </p:cNvPicPr>
          <p:nvPr/>
        </p:nvPicPr>
        <p:blipFill>
          <a:blip r:embed="rId3"/>
          <a:stretch>
            <a:fillRect/>
          </a:stretch>
        </p:blipFill>
        <p:spPr>
          <a:xfrm>
            <a:off x="3632200" y="3760086"/>
            <a:ext cx="4216400" cy="1498600"/>
          </a:xfrm>
          <a:prstGeom prst="rect">
            <a:avLst/>
          </a:prstGeom>
          <a:ln w="63500">
            <a:solidFill>
              <a:schemeClr val="accent1">
                <a:lumMod val="75000"/>
              </a:schemeClr>
            </a:solidFill>
          </a:ln>
        </p:spPr>
      </p:pic>
      <p:sp>
        <p:nvSpPr>
          <p:cNvPr id="10" name="Content Placeholder 2">
            <a:extLst>
              <a:ext uri="{FF2B5EF4-FFF2-40B4-BE49-F238E27FC236}">
                <a16:creationId xmlns:a16="http://schemas.microsoft.com/office/drawing/2014/main" id="{C4453C9C-C263-024A-A2C4-5120D7E74642}"/>
              </a:ext>
            </a:extLst>
          </p:cNvPr>
          <p:cNvSpPr txBox="1">
            <a:spLocks/>
          </p:cNvSpPr>
          <p:nvPr/>
        </p:nvSpPr>
        <p:spPr>
          <a:xfrm>
            <a:off x="2240917" y="1002414"/>
            <a:ext cx="7710166" cy="6544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accent1">
                    <a:lumMod val="75000"/>
                  </a:schemeClr>
                </a:solidFill>
              </a:rPr>
              <a:t>Possible Solution #2: </a:t>
            </a:r>
            <a:r>
              <a:rPr lang="en-US" dirty="0"/>
              <a:t>A list of dictionaries</a:t>
            </a:r>
          </a:p>
        </p:txBody>
      </p:sp>
    </p:spTree>
    <p:extLst>
      <p:ext uri="{BB962C8B-B14F-4D97-AF65-F5344CB8AC3E}">
        <p14:creationId xmlns:p14="http://schemas.microsoft.com/office/powerpoint/2010/main" val="384331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22</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pic>
        <p:nvPicPr>
          <p:cNvPr id="7" name="Picture 6">
            <a:extLst>
              <a:ext uri="{FF2B5EF4-FFF2-40B4-BE49-F238E27FC236}">
                <a16:creationId xmlns:a16="http://schemas.microsoft.com/office/drawing/2014/main" id="{B82973B2-FA0C-9C46-9FA9-6CB46F64E9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0780" y="1292003"/>
            <a:ext cx="4290440" cy="4572000"/>
          </a:xfrm>
          <a:prstGeom prst="rect">
            <a:avLst/>
          </a:prstGeom>
        </p:spPr>
      </p:pic>
      <p:sp>
        <p:nvSpPr>
          <p:cNvPr id="14" name="Content Placeholder 2">
            <a:extLst>
              <a:ext uri="{FF2B5EF4-FFF2-40B4-BE49-F238E27FC236}">
                <a16:creationId xmlns:a16="http://schemas.microsoft.com/office/drawing/2014/main" id="{6ED683DD-1BE2-4647-BE6E-B450222A4761}"/>
              </a:ext>
            </a:extLst>
          </p:cNvPr>
          <p:cNvSpPr txBox="1">
            <a:spLocks/>
          </p:cNvSpPr>
          <p:nvPr/>
        </p:nvSpPr>
        <p:spPr>
          <a:xfrm>
            <a:off x="3950780" y="5978303"/>
            <a:ext cx="582358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Kung Fu Panda is property of DreamWorks and Paramount Pictures</a:t>
            </a:r>
            <a:endParaRPr lang="en-US" sz="1200" dirty="0"/>
          </a:p>
        </p:txBody>
      </p:sp>
    </p:spTree>
    <p:extLst>
      <p:ext uri="{BB962C8B-B14F-4D97-AF65-F5344CB8AC3E}">
        <p14:creationId xmlns:p14="http://schemas.microsoft.com/office/powerpoint/2010/main" val="1905253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b="1" dirty="0"/>
              <a:t>With Pandas </a:t>
            </a:r>
            <a:endParaRPr lang="en-US" sz="2800" b="1"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dirty="0"/>
              <a:t>Reading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357075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24</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6" name="Content Placeholder 2">
            <a:extLst>
              <a:ext uri="{FF2B5EF4-FFF2-40B4-BE49-F238E27FC236}">
                <a16:creationId xmlns:a16="http://schemas.microsoft.com/office/drawing/2014/main" id="{2CA18266-B607-6D46-8370-83C4FA7BB5AA}"/>
              </a:ext>
            </a:extLst>
          </p:cNvPr>
          <p:cNvSpPr>
            <a:spLocks noGrp="1"/>
          </p:cNvSpPr>
          <p:nvPr>
            <p:ph idx="1"/>
          </p:nvPr>
        </p:nvSpPr>
        <p:spPr>
          <a:xfrm>
            <a:off x="890043" y="1755553"/>
            <a:ext cx="10527257" cy="3873500"/>
          </a:xfrm>
        </p:spPr>
        <p:txBody>
          <a:bodyPr/>
          <a:lstStyle/>
          <a:p>
            <a:pPr marL="457189" indent="-457189">
              <a:spcBef>
                <a:spcPts val="1200"/>
              </a:spcBef>
              <a:spcAft>
                <a:spcPts val="500"/>
              </a:spcAft>
              <a:buFont typeface="Arial" charset="0"/>
              <a:buChar char="•"/>
            </a:pPr>
            <a:r>
              <a:rPr lang="en-US" dirty="0"/>
              <a:t>Pandas is an </a:t>
            </a:r>
            <a:r>
              <a:rPr lang="en-US" i="1" dirty="0"/>
              <a:t>open-source</a:t>
            </a:r>
            <a:r>
              <a:rPr lang="en-US" dirty="0"/>
              <a:t> </a:t>
            </a:r>
            <a:r>
              <a:rPr lang="en-US" u="sng" dirty="0"/>
              <a:t>Python library</a:t>
            </a:r>
            <a:r>
              <a:rPr lang="en-US" dirty="0"/>
              <a:t> (anyone can contribute)</a:t>
            </a:r>
          </a:p>
          <a:p>
            <a:pPr marL="457189" indent="-457189">
              <a:spcBef>
                <a:spcPts val="1200"/>
              </a:spcBef>
              <a:spcAft>
                <a:spcPts val="500"/>
              </a:spcAft>
              <a:buFont typeface="Arial" charset="0"/>
              <a:buChar char="•"/>
            </a:pPr>
            <a:r>
              <a:rPr lang="en-US" dirty="0"/>
              <a:t>Allows for high-performance, easy-to-use data structures and data analysis</a:t>
            </a:r>
          </a:p>
          <a:p>
            <a:pPr marL="457189" indent="-457189">
              <a:spcBef>
                <a:spcPts val="1200"/>
              </a:spcBef>
              <a:spcAft>
                <a:spcPts val="500"/>
              </a:spcAft>
              <a:buFont typeface="Arial" charset="0"/>
              <a:buChar char="•"/>
            </a:pPr>
            <a:r>
              <a:rPr lang="en-US" dirty="0"/>
              <a:t>Unlike NumPy library which provides multi-dimensional arrays, Pandas provides 2D table object called </a:t>
            </a:r>
            <a:r>
              <a:rPr lang="en-US" b="1" dirty="0" err="1">
                <a:solidFill>
                  <a:schemeClr val="accent1">
                    <a:lumMod val="75000"/>
                  </a:schemeClr>
                </a:solidFill>
              </a:rPr>
              <a:t>DataFrame</a:t>
            </a:r>
            <a:br>
              <a:rPr lang="en-US" dirty="0"/>
            </a:br>
            <a:r>
              <a:rPr lang="en-US" dirty="0"/>
              <a:t>(akin to a spreadsheet with column names and row labels).</a:t>
            </a:r>
          </a:p>
          <a:p>
            <a:pPr marL="457189" indent="-457189">
              <a:spcBef>
                <a:spcPts val="1200"/>
              </a:spcBef>
              <a:spcAft>
                <a:spcPts val="500"/>
              </a:spcAft>
              <a:buFont typeface="Arial" charset="0"/>
              <a:buChar char="•"/>
            </a:pPr>
            <a:r>
              <a:rPr lang="en-US" dirty="0"/>
              <a:t>Used by </a:t>
            </a:r>
            <a:r>
              <a:rPr lang="en-US" i="1" dirty="0"/>
              <a:t>a lot </a:t>
            </a:r>
            <a:r>
              <a:rPr lang="en-US" dirty="0"/>
              <a:t>of people</a:t>
            </a:r>
          </a:p>
        </p:txBody>
      </p:sp>
      <p:sp>
        <p:nvSpPr>
          <p:cNvPr id="8" name="Content Placeholder 2">
            <a:extLst>
              <a:ext uri="{FF2B5EF4-FFF2-40B4-BE49-F238E27FC236}">
                <a16:creationId xmlns:a16="http://schemas.microsoft.com/office/drawing/2014/main" id="{07B456AF-FC63-CC48-97C7-08A453901B4F}"/>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 Why?</a:t>
            </a:r>
          </a:p>
        </p:txBody>
      </p:sp>
    </p:spTree>
    <p:extLst>
      <p:ext uri="{BB962C8B-B14F-4D97-AF65-F5344CB8AC3E}">
        <p14:creationId xmlns:p14="http://schemas.microsoft.com/office/powerpoint/2010/main" val="56778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marL="457200" indent="-457200">
              <a:spcBef>
                <a:spcPts val="1200"/>
              </a:spcBef>
              <a:spcAft>
                <a:spcPts val="500"/>
              </a:spcAft>
              <a:buFont typeface="Arial" panose="020B0604020202020204" pitchFamily="34" charset="0"/>
              <a:buChar char="•"/>
            </a:pPr>
            <a:r>
              <a:rPr lang="en-US" dirty="0"/>
              <a:t>import </a:t>
            </a:r>
            <a:r>
              <a:rPr lang="en-US" b="1" dirty="0">
                <a:solidFill>
                  <a:schemeClr val="accent1">
                    <a:lumMod val="75000"/>
                  </a:schemeClr>
                </a:solidFill>
              </a:rPr>
              <a:t>pandas</a:t>
            </a:r>
            <a:r>
              <a:rPr lang="en-US" dirty="0"/>
              <a:t> library (convenient to rename it)</a:t>
            </a:r>
          </a:p>
          <a:p>
            <a:pPr marL="457200" indent="-457200">
              <a:spcBef>
                <a:spcPts val="1200"/>
              </a:spcBef>
              <a:spcAft>
                <a:spcPts val="500"/>
              </a:spcAft>
              <a:buFont typeface="Arial" panose="020B0604020202020204" pitchFamily="34" charset="0"/>
              <a:buChar char="•"/>
            </a:pPr>
            <a:r>
              <a:rPr lang="en-US" dirty="0"/>
              <a:t>Use </a:t>
            </a:r>
            <a:r>
              <a:rPr lang="en-US" b="1" dirty="0" err="1">
                <a:solidFill>
                  <a:schemeClr val="accent1">
                    <a:lumMod val="75000"/>
                  </a:schemeClr>
                </a:solidFill>
              </a:rPr>
              <a:t>read_csv</a:t>
            </a:r>
            <a:r>
              <a:rPr lang="en-US" b="1" dirty="0">
                <a:solidFill>
                  <a:schemeClr val="accent1">
                    <a:lumMod val="75000"/>
                  </a:schemeClr>
                </a:solidFill>
              </a:rPr>
              <a:t>() </a:t>
            </a:r>
            <a:r>
              <a:rPr lang="en-US" dirty="0"/>
              <a:t>function</a:t>
            </a:r>
          </a:p>
          <a:p>
            <a:pPr>
              <a:spcBef>
                <a:spcPts val="1200"/>
              </a:spcBef>
              <a:spcAft>
                <a:spcPts val="500"/>
              </a:spcAft>
            </a:pPr>
            <a:endParaRPr lang="en-US" dirty="0"/>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How</a:t>
            </a:r>
          </a:p>
        </p:txBody>
      </p:sp>
      <p:pic>
        <p:nvPicPr>
          <p:cNvPr id="16" name="Picture 15">
            <a:extLst>
              <a:ext uri="{FF2B5EF4-FFF2-40B4-BE49-F238E27FC236}">
                <a16:creationId xmlns:a16="http://schemas.microsoft.com/office/drawing/2014/main" id="{4A7C25E5-C031-BB49-B069-51BE84A30711}"/>
              </a:ext>
            </a:extLst>
          </p:cNvPr>
          <p:cNvPicPr>
            <a:picLocks noChangeAspect="1"/>
          </p:cNvPicPr>
          <p:nvPr/>
        </p:nvPicPr>
        <p:blipFill>
          <a:blip r:embed="rId3"/>
          <a:stretch>
            <a:fillRect/>
          </a:stretch>
        </p:blipFill>
        <p:spPr>
          <a:xfrm>
            <a:off x="2413521" y="3505200"/>
            <a:ext cx="7480300" cy="889000"/>
          </a:xfrm>
          <a:prstGeom prst="rect">
            <a:avLst/>
          </a:prstGeom>
        </p:spPr>
      </p:pic>
    </p:spTree>
    <p:extLst>
      <p:ext uri="{BB962C8B-B14F-4D97-AF65-F5344CB8AC3E}">
        <p14:creationId xmlns:p14="http://schemas.microsoft.com/office/powerpoint/2010/main" val="310114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890043" y="1755553"/>
            <a:ext cx="10527257" cy="3873500"/>
          </a:xfrm>
        </p:spPr>
        <p:txBody>
          <a:bodyPr/>
          <a:lstStyle/>
          <a:p>
            <a:pPr>
              <a:spcBef>
                <a:spcPts val="1200"/>
              </a:spcBef>
              <a:spcAft>
                <a:spcPts val="500"/>
              </a:spcAft>
            </a:pPr>
            <a:r>
              <a:rPr lang="en-US" b="1" dirty="0"/>
              <a:t>High-level viewing:</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head() </a:t>
            </a:r>
            <a:r>
              <a:rPr lang="en-US" sz="2400" dirty="0"/>
              <a:t>– first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tail() </a:t>
            </a:r>
            <a:r>
              <a:rPr lang="en-US" sz="2400" dirty="0"/>
              <a:t>– last N observations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columns() </a:t>
            </a:r>
            <a:r>
              <a:rPr lang="en-US" sz="2400" dirty="0"/>
              <a:t>– names of the columns</a:t>
            </a:r>
          </a:p>
          <a:p>
            <a:pPr marL="457200" indent="-457200">
              <a:spcBef>
                <a:spcPts val="1200"/>
              </a:spcBef>
              <a:spcAft>
                <a:spcPts val="500"/>
              </a:spcAft>
              <a:buFont typeface="Arial" panose="020B0604020202020204" pitchFamily="34" charset="0"/>
              <a:buChar char="•"/>
            </a:pPr>
            <a:r>
              <a:rPr lang="en-US" sz="2400" dirty="0">
                <a:solidFill>
                  <a:schemeClr val="accent1">
                    <a:lumMod val="75000"/>
                  </a:schemeClr>
                </a:solidFill>
              </a:rPr>
              <a:t>describe() </a:t>
            </a:r>
            <a:r>
              <a:rPr lang="en-US" sz="2400" dirty="0"/>
              <a:t>– statistics of the quantitative data</a:t>
            </a:r>
          </a:p>
          <a:p>
            <a:pPr marL="457200" indent="-457200">
              <a:spcBef>
                <a:spcPts val="1200"/>
              </a:spcBef>
              <a:spcAft>
                <a:spcPts val="500"/>
              </a:spcAft>
              <a:buFont typeface="Arial" panose="020B0604020202020204" pitchFamily="34" charset="0"/>
              <a:buChar char="•"/>
            </a:pPr>
            <a:r>
              <a:rPr lang="en-US" sz="2400" dirty="0" err="1">
                <a:solidFill>
                  <a:schemeClr val="accent1">
                    <a:lumMod val="75000"/>
                  </a:schemeClr>
                </a:solidFill>
              </a:rPr>
              <a:t>dtypes</a:t>
            </a:r>
            <a:r>
              <a:rPr lang="en-US" sz="2400" dirty="0">
                <a:solidFill>
                  <a:schemeClr val="accent1">
                    <a:lumMod val="75000"/>
                  </a:schemeClr>
                </a:solidFill>
              </a:rPr>
              <a:t>() </a:t>
            </a:r>
            <a:r>
              <a:rPr lang="en-US" sz="2400" dirty="0"/>
              <a:t>– the data types of the columns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10565358"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 (we’ve seen most of these already)</a:t>
            </a:r>
          </a:p>
        </p:txBody>
      </p:sp>
    </p:spTree>
    <p:extLst>
      <p:ext uri="{BB962C8B-B14F-4D97-AF65-F5344CB8AC3E}">
        <p14:creationId xmlns:p14="http://schemas.microsoft.com/office/powerpoint/2010/main" val="3316431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Accessing/processing: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a:t>
            </a:r>
            <a:r>
              <a:rPr lang="en-US" sz="2000" dirty="0">
                <a:solidFill>
                  <a:schemeClr val="accent1">
                    <a:lumMod val="75000"/>
                  </a:schemeClr>
                </a:solidFill>
              </a:rPr>
              <a:t>[“</a:t>
            </a:r>
            <a:r>
              <a:rPr lang="en-US" sz="2000" dirty="0" err="1">
                <a:solidFill>
                  <a:schemeClr val="accent1">
                    <a:lumMod val="75000"/>
                  </a:schemeClr>
                </a:solidFill>
              </a:rPr>
              <a:t>column_name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Df.column_name</a:t>
            </a:r>
            <a:endParaRPr lang="en-US" sz="20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r>
              <a:rPr lang="en-US" sz="2000" dirty="0"/>
              <a:t>.</a:t>
            </a:r>
            <a:r>
              <a:rPr lang="en-US" sz="2000" dirty="0">
                <a:solidFill>
                  <a:schemeClr val="accent1">
                    <a:lumMod val="75000"/>
                  </a:schemeClr>
                </a:solidFill>
              </a:rPr>
              <a:t>max(), .min(), .</a:t>
            </a:r>
            <a:r>
              <a:rPr lang="en-US" sz="2000" dirty="0" err="1">
                <a:solidFill>
                  <a:schemeClr val="accent1">
                    <a:lumMod val="75000"/>
                  </a:schemeClr>
                </a:solidFill>
              </a:rPr>
              <a:t>idxmax</a:t>
            </a:r>
            <a:r>
              <a:rPr lang="en-US" sz="2000" dirty="0">
                <a:solidFill>
                  <a:schemeClr val="accent1">
                    <a:lumMod val="75000"/>
                  </a:schemeClr>
                </a:solidFill>
              </a:rPr>
              <a:t>(), .</a:t>
            </a:r>
            <a:r>
              <a:rPr lang="en-US" sz="2000" dirty="0" err="1">
                <a:solidFill>
                  <a:schemeClr val="accent1">
                    <a:lumMod val="75000"/>
                  </a:schemeClr>
                </a:solidFill>
              </a:rPr>
              <a:t>idxmin</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t>&lt;</a:t>
            </a:r>
            <a:r>
              <a:rPr lang="en-US" sz="2000" dirty="0" err="1"/>
              <a:t>dataframe</a:t>
            </a:r>
            <a:r>
              <a:rPr lang="en-US" sz="2000" dirty="0"/>
              <a:t>&gt; &lt;conditional statement&gt;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loc</a:t>
            </a:r>
            <a:r>
              <a:rPr lang="en-US" sz="2000" dirty="0">
                <a:solidFill>
                  <a:schemeClr val="accent1">
                    <a:lumMod val="75000"/>
                  </a:schemeClr>
                </a:solidFill>
              </a:rPr>
              <a:t>[] </a:t>
            </a:r>
            <a:r>
              <a:rPr lang="en-US" sz="2000" dirty="0"/>
              <a:t>– label-based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iloc</a:t>
            </a:r>
            <a:r>
              <a:rPr lang="en-US" sz="2000" dirty="0">
                <a:solidFill>
                  <a:schemeClr val="accent1">
                    <a:lumMod val="75000"/>
                  </a:schemeClr>
                </a:solidFill>
              </a:rPr>
              <a:t>[] </a:t>
            </a:r>
            <a:r>
              <a:rPr lang="en-US" sz="2000" dirty="0"/>
              <a:t>– index-based accessing</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sort_values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isnull</a:t>
            </a:r>
            <a:r>
              <a:rPr lang="en-US" sz="2000" dirty="0">
                <a:solidFill>
                  <a:schemeClr val="accent1">
                    <a:lumMod val="75000"/>
                  </a:schemeClr>
                </a:solidFill>
              </a:rPr>
              <a:t>(), .</a:t>
            </a:r>
            <a:r>
              <a:rPr lang="en-US" sz="2000" dirty="0" err="1">
                <a:solidFill>
                  <a:schemeClr val="accent1">
                    <a:lumMod val="75000"/>
                  </a:schemeClr>
                </a:solidFill>
              </a:rPr>
              <a:t>notnull</a:t>
            </a:r>
            <a:r>
              <a:rPr lang="en-US" sz="2000" dirty="0">
                <a:solidFill>
                  <a:schemeClr val="accent1">
                    <a:lumMod val="75000"/>
                  </a:schemeClr>
                </a:solidFill>
              </a:rPr>
              <a:t>()</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36621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3" name="Content Placeholder 2">
            <a:extLst>
              <a:ext uri="{FF2B5EF4-FFF2-40B4-BE49-F238E27FC236}">
                <a16:creationId xmlns:a16="http://schemas.microsoft.com/office/drawing/2014/main" id="{BB62190C-3723-D14F-83F6-33554834485A}"/>
              </a:ext>
            </a:extLst>
          </p:cNvPr>
          <p:cNvSpPr>
            <a:spLocks noGrp="1"/>
          </p:cNvSpPr>
          <p:nvPr>
            <p:ph idx="1"/>
          </p:nvPr>
        </p:nvSpPr>
        <p:spPr>
          <a:xfrm>
            <a:off x="940843" y="1610134"/>
            <a:ext cx="10527257" cy="4701765"/>
          </a:xfrm>
        </p:spPr>
        <p:txBody>
          <a:bodyPr/>
          <a:lstStyle/>
          <a:p>
            <a:pPr>
              <a:spcBef>
                <a:spcPts val="1200"/>
              </a:spcBef>
              <a:spcAft>
                <a:spcPts val="500"/>
              </a:spcAft>
            </a:pPr>
            <a:r>
              <a:rPr lang="en-US" b="1" dirty="0"/>
              <a:t>Grouping/Splitting/Aggregating:</a:t>
            </a:r>
          </a:p>
          <a:p>
            <a:pPr marL="457200" indent="-457200">
              <a:spcBef>
                <a:spcPts val="600"/>
              </a:spcBef>
              <a:spcAft>
                <a:spcPts val="500"/>
              </a:spcAft>
              <a:buFont typeface="Arial" panose="020B0604020202020204" pitchFamily="34" charset="0"/>
              <a:buChar char="•"/>
            </a:pPr>
            <a:r>
              <a:rPr lang="en-US" sz="2000" dirty="0" err="1">
                <a:solidFill>
                  <a:schemeClr val="accent1">
                    <a:lumMod val="75000"/>
                  </a:schemeClr>
                </a:solidFill>
              </a:rPr>
              <a:t>groupby</a:t>
            </a:r>
            <a:r>
              <a:rPr lang="en-US" sz="2000" dirty="0">
                <a:solidFill>
                  <a:schemeClr val="accent1">
                    <a:lumMod val="75000"/>
                  </a:schemeClr>
                </a:solidFill>
              </a:rPr>
              <a:t>(), .</a:t>
            </a:r>
            <a:r>
              <a:rPr lang="en-US" sz="2000" dirty="0" err="1">
                <a:solidFill>
                  <a:schemeClr val="accent1">
                    <a:lumMod val="75000"/>
                  </a:schemeClr>
                </a:solidFill>
              </a:rPr>
              <a:t>get_groups</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.merge()</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concat</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t>
            </a:r>
            <a:r>
              <a:rPr lang="en-US" sz="2000" dirty="0" err="1">
                <a:solidFill>
                  <a:schemeClr val="accent1">
                    <a:lumMod val="75000"/>
                  </a:schemeClr>
                </a:solidFill>
              </a:rPr>
              <a:t>aggegate</a:t>
            </a:r>
            <a:r>
              <a:rPr lang="en-US" sz="2000" dirty="0">
                <a:solidFill>
                  <a:schemeClr val="accent1">
                    <a:lumMod val="75000"/>
                  </a:schemeClr>
                </a:solidFill>
              </a:rPr>
              <a:t>()</a:t>
            </a:r>
          </a:p>
          <a:p>
            <a:pPr marL="457200" indent="-457200">
              <a:spcBef>
                <a:spcPts val="600"/>
              </a:spcBef>
              <a:spcAft>
                <a:spcPts val="500"/>
              </a:spcAft>
              <a:buFont typeface="Arial" panose="020B0604020202020204" pitchFamily="34" charset="0"/>
              <a:buChar char="•"/>
            </a:pPr>
            <a:r>
              <a:rPr lang="en-US" sz="2000" dirty="0">
                <a:solidFill>
                  <a:schemeClr val="accent1">
                    <a:lumMod val="75000"/>
                  </a:schemeClr>
                </a:solidFill>
              </a:rPr>
              <a:t>.append()</a:t>
            </a:r>
            <a:endParaRPr lang="en-US" sz="1200" dirty="0">
              <a:solidFill>
                <a:schemeClr val="accent1">
                  <a:lumMod val="75000"/>
                </a:schemeClr>
              </a:solidFill>
            </a:endParaRPr>
          </a:p>
          <a:p>
            <a:pPr marL="457200" indent="-457200">
              <a:spcBef>
                <a:spcPts val="600"/>
              </a:spcBef>
              <a:spcAft>
                <a:spcPts val="500"/>
              </a:spcAft>
              <a:buFont typeface="Arial" panose="020B0604020202020204" pitchFamily="34" charset="0"/>
              <a:buChar char="•"/>
            </a:pPr>
            <a:endParaRPr lang="en-US" sz="2000" dirty="0">
              <a:solidFill>
                <a:schemeClr val="accent1">
                  <a:lumMod val="75000"/>
                </a:schemeClr>
              </a:solidFill>
            </a:endParaRP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851942" y="983807"/>
            <a:ext cx="5586957"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Common Panda functions</a:t>
            </a:r>
          </a:p>
        </p:txBody>
      </p:sp>
    </p:spTree>
    <p:extLst>
      <p:ext uri="{BB962C8B-B14F-4D97-AF65-F5344CB8AC3E}">
        <p14:creationId xmlns:p14="http://schemas.microsoft.com/office/powerpoint/2010/main" val="104522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
        <p:nvSpPr>
          <p:cNvPr id="36" name="Title 1">
            <a:extLst>
              <a:ext uri="{FF2B5EF4-FFF2-40B4-BE49-F238E27FC236}">
                <a16:creationId xmlns:a16="http://schemas.microsoft.com/office/drawing/2014/main" id="{A14C030F-9624-E240-90AF-E0EC496B7AFB}"/>
              </a:ext>
            </a:extLst>
          </p:cNvPr>
          <p:cNvSpPr>
            <a:spLocks noGrp="1"/>
          </p:cNvSpPr>
          <p:nvPr>
            <p:ph type="title"/>
          </p:nvPr>
        </p:nvSpPr>
        <p:spPr>
          <a:xfrm>
            <a:off x="349292" y="216531"/>
            <a:ext cx="11493416" cy="767276"/>
          </a:xfrm>
        </p:spPr>
        <p:txBody>
          <a:bodyPr/>
          <a:lstStyle/>
          <a:p>
            <a:r>
              <a:rPr lang="en-US" dirty="0"/>
              <a:t>EDA: with Pandas</a:t>
            </a:r>
          </a:p>
        </p:txBody>
      </p:sp>
      <p:sp>
        <p:nvSpPr>
          <p:cNvPr id="14" name="Content Placeholder 2">
            <a:extLst>
              <a:ext uri="{FF2B5EF4-FFF2-40B4-BE49-F238E27FC236}">
                <a16:creationId xmlns:a16="http://schemas.microsoft.com/office/drawing/2014/main" id="{D6F9B204-D7B8-D74D-81D5-A5D82146A8CA}"/>
              </a:ext>
            </a:extLst>
          </p:cNvPr>
          <p:cNvSpPr txBox="1">
            <a:spLocks/>
          </p:cNvSpPr>
          <p:nvPr/>
        </p:nvSpPr>
        <p:spPr>
          <a:xfrm>
            <a:off x="3164775" y="2344149"/>
            <a:ext cx="5663158" cy="188639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chemeClr val="tx1">
                    <a:lumMod val="85000"/>
                    <a:lumOff val="15000"/>
                  </a:schemeClr>
                </a:solidFill>
              </a:rPr>
              <a:t>Now, let’s open the </a:t>
            </a:r>
            <a:r>
              <a:rPr lang="en-US" sz="3200" dirty="0">
                <a:solidFill>
                  <a:srgbClr val="C00000"/>
                </a:solidFill>
              </a:rPr>
              <a:t>Lecture2_Notebook.ipynb </a:t>
            </a:r>
            <a:r>
              <a:rPr lang="en-US" sz="3200" dirty="0">
                <a:solidFill>
                  <a:schemeClr val="tx1">
                    <a:lumMod val="85000"/>
                    <a:lumOff val="15000"/>
                  </a:schemeClr>
                </a:solidFill>
              </a:rPr>
              <a:t>notebook for some real-time practice. </a:t>
            </a:r>
          </a:p>
        </p:txBody>
      </p:sp>
    </p:spTree>
    <p:extLst>
      <p:ext uri="{BB962C8B-B14F-4D97-AF65-F5344CB8AC3E}">
        <p14:creationId xmlns:p14="http://schemas.microsoft.com/office/powerpoint/2010/main" val="242815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1014092" y="1230923"/>
            <a:ext cx="9552308" cy="4207067"/>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OH Schedule (the rest of this week):</a:t>
            </a:r>
          </a:p>
          <a:p>
            <a:pPr marL="0" indent="0">
              <a:spcAft>
                <a:spcPts val="500"/>
              </a:spcAft>
              <a:buNone/>
            </a:pPr>
            <a:r>
              <a:rPr lang="en-US" sz="2800" dirty="0"/>
              <a:t>	Wed: 3-4pm (Kevin)</a:t>
            </a:r>
            <a:br>
              <a:rPr lang="en-US" sz="2800" dirty="0"/>
            </a:br>
            <a:r>
              <a:rPr lang="en-US" sz="2800" dirty="0"/>
              <a:t>	Thurs: 7-8:30am (</a:t>
            </a:r>
            <a:r>
              <a:rPr lang="en-US" sz="2800" dirty="0" err="1"/>
              <a:t>Nabib</a:t>
            </a:r>
            <a:r>
              <a:rPr lang="en-US" sz="2800"/>
              <a:t>), 6:30-8pm </a:t>
            </a:r>
            <a:r>
              <a:rPr lang="en-US" sz="2800" dirty="0"/>
              <a:t>(</a:t>
            </a:r>
            <a:r>
              <a:rPr lang="en-US" sz="2800" dirty="0" err="1"/>
              <a:t>Shivam</a:t>
            </a:r>
            <a:r>
              <a:rPr lang="en-US" sz="2800" dirty="0"/>
              <a:t>)</a:t>
            </a:r>
            <a:br>
              <a:rPr lang="en-US" sz="2800" dirty="0"/>
            </a:br>
            <a:r>
              <a:rPr lang="en-US" sz="2800" dirty="0"/>
              <a:t>	Fri: 2-3pm (Miroslav)</a:t>
            </a:r>
            <a:br>
              <a:rPr lang="en-US" sz="2800" dirty="0"/>
            </a:br>
            <a:r>
              <a:rPr lang="en-US" sz="2800" dirty="0"/>
              <a:t>	Sat: 7:30-9pm (Sean)</a:t>
            </a:r>
            <a:br>
              <a:rPr lang="en-US" sz="2800" dirty="0"/>
            </a:br>
            <a:r>
              <a:rPr lang="en-US" sz="2800" dirty="0"/>
              <a:t>	Sun: 10-11:30am (Sol)</a:t>
            </a:r>
            <a:endParaRPr lang="en-US" dirty="0">
              <a:solidFill>
                <a:schemeClr val="tx1">
                  <a:lumMod val="95000"/>
                  <a:lumOff val="5000"/>
                </a:schemeClr>
              </a:solidFill>
            </a:endParaRPr>
          </a:p>
          <a:p>
            <a:pPr marL="0" indent="0">
              <a:spcAft>
                <a:spcPts val="500"/>
              </a:spcAft>
              <a:buNone/>
            </a:pPr>
            <a:r>
              <a:rPr lang="en-US" dirty="0">
                <a:solidFill>
                  <a:schemeClr val="tx1">
                    <a:lumMod val="95000"/>
                    <a:lumOff val="5000"/>
                  </a:schemeClr>
                </a:solidFill>
              </a:rPr>
              <a:t>*Note: times may change after this week and additional times may be added.</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1864992" y="247699"/>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 #2</a:t>
            </a:r>
          </a:p>
        </p:txBody>
      </p:sp>
    </p:spTree>
    <p:extLst>
      <p:ext uri="{BB962C8B-B14F-4D97-AF65-F5344CB8AC3E}">
        <p14:creationId xmlns:p14="http://schemas.microsoft.com/office/powerpoint/2010/main" val="104667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b="1" dirty="0"/>
              <a:t>Data concerns </a:t>
            </a:r>
          </a:p>
          <a:p>
            <a:pPr marL="457189" indent="-457189">
              <a:spcBef>
                <a:spcPts val="600"/>
              </a:spcBef>
              <a:spcAft>
                <a:spcPts val="500"/>
              </a:spcAft>
              <a:buFont typeface="Arial" charset="0"/>
              <a:buChar char="•"/>
            </a:pPr>
            <a:r>
              <a:rPr lang="en-US" dirty="0"/>
              <a:t>Collecting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347871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a:t>
            </a:r>
          </a:p>
        </p:txBody>
      </p:sp>
      <p:sp>
        <p:nvSpPr>
          <p:cNvPr id="3" name="Content Placeholder 2"/>
          <p:cNvSpPr>
            <a:spLocks noGrp="1"/>
          </p:cNvSpPr>
          <p:nvPr>
            <p:ph idx="1"/>
          </p:nvPr>
        </p:nvSpPr>
        <p:spPr>
          <a:xfrm>
            <a:off x="801143" y="1289987"/>
            <a:ext cx="10327008" cy="4605203"/>
          </a:xfrm>
        </p:spPr>
        <p:txBody>
          <a:bodyPr/>
          <a:lstStyle/>
          <a:p>
            <a:pPr>
              <a:spcBef>
                <a:spcPts val="1200"/>
              </a:spcBef>
              <a:spcAft>
                <a:spcPts val="500"/>
              </a:spcAft>
            </a:pPr>
            <a:r>
              <a:rPr lang="en-US" dirty="0">
                <a:solidFill>
                  <a:schemeClr val="tx1">
                    <a:lumMod val="85000"/>
                    <a:lumOff val="15000"/>
                  </a:schemeClr>
                </a:solidFill>
              </a:rPr>
              <a:t>When determining if a dataset is sound to use, it can be useful to think about these four questions:</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Did it come from a trustworthy, authoritative source?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Is the data a complete sample?</a:t>
            </a:r>
          </a:p>
          <a:p>
            <a:pPr marL="457200" indent="-457200">
              <a:spcBef>
                <a:spcPts val="1200"/>
              </a:spcBef>
              <a:buFont typeface="Arial" panose="020B0604020202020204" pitchFamily="34" charset="0"/>
              <a:buChar char="•"/>
            </a:pPr>
            <a:r>
              <a:rPr lang="en-US" dirty="0">
                <a:solidFill>
                  <a:schemeClr val="tx1">
                    <a:lumMod val="85000"/>
                    <a:lumOff val="15000"/>
                  </a:schemeClr>
                </a:solidFill>
              </a:rPr>
              <a:t>Does the data seem correct?</a:t>
            </a:r>
          </a:p>
          <a:p>
            <a:pPr marL="457200" indent="-457200">
              <a:spcBef>
                <a:spcPts val="1200"/>
              </a:spcBef>
              <a:buFont typeface="Arial" panose="020B0604020202020204" pitchFamily="34" charset="0"/>
              <a:buChar char="•"/>
            </a:pPr>
            <a:r>
              <a:rPr lang="en-US" b="1" dirty="0">
                <a:solidFill>
                  <a:schemeClr val="tx1">
                    <a:lumMod val="85000"/>
                    <a:lumOff val="15000"/>
                  </a:schemeClr>
                </a:solidFill>
              </a:rPr>
              <a:t>(optional)</a:t>
            </a:r>
            <a:r>
              <a:rPr lang="en-US" dirty="0">
                <a:solidFill>
                  <a:schemeClr val="tx1">
                    <a:lumMod val="85000"/>
                    <a:lumOff val="15000"/>
                  </a:schemeClr>
                </a:solidFill>
              </a:rPr>
              <a:t> Is the data stored efficiently or does it have redundancies?</a:t>
            </a:r>
          </a:p>
          <a:p>
            <a:pPr>
              <a:spcAft>
                <a:spcPts val="500"/>
              </a:spcAft>
            </a:pPr>
            <a:endParaRPr lang="en-US" dirty="0">
              <a:solidFill>
                <a:schemeClr val="tx2">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089052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Often times, there may not exist a single dataset that contains all of the information we are interested in.</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May need to merge existing datasets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Important to do so in a </a:t>
            </a:r>
            <a:r>
              <a:rPr lang="en-US" u="sng" dirty="0">
                <a:solidFill>
                  <a:schemeClr val="tx1">
                    <a:lumMod val="85000"/>
                    <a:lumOff val="15000"/>
                  </a:schemeClr>
                </a:solidFill>
              </a:rPr>
              <a:t>sound</a:t>
            </a:r>
            <a:r>
              <a:rPr lang="en-US" dirty="0">
                <a:solidFill>
                  <a:schemeClr val="tx1">
                    <a:lumMod val="85000"/>
                    <a:lumOff val="15000"/>
                  </a:schemeClr>
                </a:solidFill>
              </a:rPr>
              <a:t> and </a:t>
            </a:r>
            <a:r>
              <a:rPr lang="en-US" u="sng" dirty="0">
                <a:solidFill>
                  <a:schemeClr val="tx1">
                    <a:lumMod val="85000"/>
                    <a:lumOff val="15000"/>
                  </a:schemeClr>
                </a:solidFill>
              </a:rPr>
              <a:t>efficient</a:t>
            </a:r>
            <a:r>
              <a:rPr lang="en-US" dirty="0">
                <a:solidFill>
                  <a:schemeClr val="tx1">
                    <a:lumMod val="85000"/>
                    <a:lumOff val="15000"/>
                  </a:schemeClr>
                </a:solidFill>
              </a:rPr>
              <a:t> format</a:t>
            </a:r>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175238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891043" y="1784302"/>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2020)</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440987" y="2900722"/>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706644" y="3336161"/>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642622" y="4172787"/>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661146" y="2213687"/>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6148364" y="3394446"/>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677942" y="3844806"/>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7063807" y="4794358"/>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8423751" y="48853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Tree>
    <p:extLst>
      <p:ext uri="{BB962C8B-B14F-4D97-AF65-F5344CB8AC3E}">
        <p14:creationId xmlns:p14="http://schemas.microsoft.com/office/powerpoint/2010/main" val="591883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4456" y="895063"/>
            <a:ext cx="10031957" cy="500713"/>
          </a:xfrm>
        </p:spPr>
        <p:txBody>
          <a:bodyPr/>
          <a:lstStyle/>
          <a:p>
            <a:pPr>
              <a:spcBef>
                <a:spcPts val="1200"/>
              </a:spcBef>
              <a:spcAft>
                <a:spcPts val="500"/>
              </a:spcAft>
            </a:pPr>
            <a:r>
              <a:rPr lang="en-US" dirty="0">
                <a:solidFill>
                  <a:schemeClr val="tx1">
                    <a:lumMod val="85000"/>
                    <a:lumOff val="15000"/>
                  </a:schemeClr>
                </a:solidFill>
              </a:rPr>
              <a:t>For example, say we have two datasets:</a:t>
            </a: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1787476" y="1651350"/>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1</a:t>
            </a:r>
          </a:p>
        </p:txBody>
      </p:sp>
      <p:sp>
        <p:nvSpPr>
          <p:cNvPr id="6" name="Content Placeholder 2">
            <a:extLst>
              <a:ext uri="{FF2B5EF4-FFF2-40B4-BE49-F238E27FC236}">
                <a16:creationId xmlns:a16="http://schemas.microsoft.com/office/drawing/2014/main" id="{C8CA516F-E43C-3C48-AC15-A8481EB340F1}"/>
              </a:ext>
            </a:extLst>
          </p:cNvPr>
          <p:cNvSpPr txBox="1">
            <a:spLocks/>
          </p:cNvSpPr>
          <p:nvPr/>
        </p:nvSpPr>
        <p:spPr>
          <a:xfrm>
            <a:off x="8517691" y="747009"/>
            <a:ext cx="184045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 2</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0" name="Content Placeholder 2">
            <a:extLst>
              <a:ext uri="{FF2B5EF4-FFF2-40B4-BE49-F238E27FC236}">
                <a16:creationId xmlns:a16="http://schemas.microsoft.com/office/drawing/2014/main" id="{22374F5A-DD2E-694F-9D70-E15BEE62EB44}"/>
              </a:ext>
            </a:extLst>
          </p:cNvPr>
          <p:cNvSpPr txBox="1">
            <a:spLocks/>
          </p:cNvSpPr>
          <p:nvPr/>
        </p:nvSpPr>
        <p:spPr>
          <a:xfrm>
            <a:off x="403220" y="2098162"/>
            <a:ext cx="5975308"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200 most-frequent streams per day (for June 2019)</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6034797" y="196288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6333292" y="2298868"/>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6269270" y="3135494"/>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sp>
        <p:nvSpPr>
          <p:cNvPr id="25" name="Content Placeholder 2">
            <a:extLst>
              <a:ext uri="{FF2B5EF4-FFF2-40B4-BE49-F238E27FC236}">
                <a16:creationId xmlns:a16="http://schemas.microsoft.com/office/drawing/2014/main" id="{2216370D-52EE-1347-AA0D-8A1F0B626EFF}"/>
              </a:ext>
            </a:extLst>
          </p:cNvPr>
          <p:cNvSpPr txBox="1">
            <a:spLocks/>
          </p:cNvSpPr>
          <p:nvPr/>
        </p:nvSpPr>
        <p:spPr>
          <a:xfrm>
            <a:off x="7287794" y="1176394"/>
            <a:ext cx="4114799" cy="802560"/>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rgbClr val="C00000"/>
                </a:solidFill>
              </a:rPr>
              <a:t>Top 50 most streamed in 2019, so far</a:t>
            </a:r>
          </a:p>
        </p:txBody>
      </p:sp>
      <p:sp>
        <p:nvSpPr>
          <p:cNvPr id="26" name="Rectangle 25">
            <a:extLst>
              <a:ext uri="{FF2B5EF4-FFF2-40B4-BE49-F238E27FC236}">
                <a16:creationId xmlns:a16="http://schemas.microsoft.com/office/drawing/2014/main" id="{5C86CD05-075A-6042-90B7-0C2FDC35D41A}"/>
              </a:ext>
            </a:extLst>
          </p:cNvPr>
          <p:cNvSpPr/>
          <p:nvPr/>
        </p:nvSpPr>
        <p:spPr>
          <a:xfrm>
            <a:off x="6945757" y="236104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6945756" y="2595580"/>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5775012" y="2357153"/>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5231521" y="2815072"/>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1" name="Straight Connector 30">
            <a:extLst>
              <a:ext uri="{FF2B5EF4-FFF2-40B4-BE49-F238E27FC236}">
                <a16:creationId xmlns:a16="http://schemas.microsoft.com/office/drawing/2014/main" id="{898BCB9B-8652-E943-B323-6E68ABBCF622}"/>
              </a:ext>
            </a:extLst>
          </p:cNvPr>
          <p:cNvCxnSpPr/>
          <p:nvPr/>
        </p:nvCxnSpPr>
        <p:spPr>
          <a:xfrm>
            <a:off x="725461" y="6034676"/>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2415605" y="6075789"/>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3</a:t>
            </a:r>
          </a:p>
        </p:txBody>
      </p:sp>
      <p:cxnSp>
        <p:nvCxnSpPr>
          <p:cNvPr id="33" name="Straight Connector 32">
            <a:extLst>
              <a:ext uri="{FF2B5EF4-FFF2-40B4-BE49-F238E27FC236}">
                <a16:creationId xmlns:a16="http://schemas.microsoft.com/office/drawing/2014/main" id="{004152C0-E1D1-824C-804F-A4E1ECA62A20}"/>
              </a:ext>
            </a:extLst>
          </p:cNvPr>
          <p:cNvCxnSpPr/>
          <p:nvPr/>
        </p:nvCxnSpPr>
        <p:spPr>
          <a:xfrm>
            <a:off x="6553686" y="3611982"/>
            <a:ext cx="439315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7972113" y="3606302"/>
            <a:ext cx="17251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13</a:t>
            </a:r>
          </a:p>
        </p:txBody>
      </p:sp>
      <p:sp>
        <p:nvSpPr>
          <p:cNvPr id="30" name="TextBox 29">
            <a:extLst>
              <a:ext uri="{FF2B5EF4-FFF2-40B4-BE49-F238E27FC236}">
                <a16:creationId xmlns:a16="http://schemas.microsoft.com/office/drawing/2014/main" id="{62288665-9B3E-A840-B170-F664C4D1FAE1}"/>
              </a:ext>
            </a:extLst>
          </p:cNvPr>
          <p:cNvSpPr txBox="1"/>
          <p:nvPr/>
        </p:nvSpPr>
        <p:spPr>
          <a:xfrm>
            <a:off x="6067633" y="4017816"/>
            <a:ext cx="5775075" cy="2677656"/>
          </a:xfrm>
          <a:prstGeom prst="rect">
            <a:avLst/>
          </a:prstGeom>
          <a:noFill/>
        </p:spPr>
        <p:txBody>
          <a:bodyPr wrap="square" rtlCol="0">
            <a:spAutoFit/>
          </a:bodyPr>
          <a:lstStyle/>
          <a:p>
            <a:r>
              <a:rPr lang="en-US" sz="2800" dirty="0">
                <a:solidFill>
                  <a:schemeClr val="tx1">
                    <a:lumMod val="85000"/>
                    <a:lumOff val="15000"/>
                  </a:schemeClr>
                </a:solidFill>
              </a:rPr>
              <a:t>We are interested in determining if songs with high danceability are more popular during the weekends of June than weekdays in June. </a:t>
            </a:r>
            <a:r>
              <a:rPr lang="en-US" sz="2800" dirty="0">
                <a:solidFill>
                  <a:srgbClr val="C00000"/>
                </a:solidFill>
              </a:rPr>
              <a:t>What should our merged table look like? Concerns?</a:t>
            </a:r>
          </a:p>
          <a:p>
            <a:endParaRPr lang="en-US" sz="2800" dirty="0"/>
          </a:p>
        </p:txBody>
      </p:sp>
    </p:spTree>
    <p:extLst>
      <p:ext uri="{BB962C8B-B14F-4D97-AF65-F5344CB8AC3E}">
        <p14:creationId xmlns:p14="http://schemas.microsoft.com/office/powerpoint/2010/main" val="3737048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45590" y="1086767"/>
            <a:ext cx="10031957" cy="500713"/>
          </a:xfrm>
        </p:spPr>
        <p:txBody>
          <a:bodyPr/>
          <a:lstStyle/>
          <a:p>
            <a:pPr>
              <a:spcBef>
                <a:spcPts val="1200"/>
              </a:spcBef>
              <a:spcAft>
                <a:spcPts val="500"/>
              </a:spcAft>
            </a:pPr>
            <a:r>
              <a:rPr lang="en-US" dirty="0">
                <a:solidFill>
                  <a:schemeClr val="tx1">
                    <a:lumMod val="85000"/>
                    <a:lumOff val="15000"/>
                  </a:schemeClr>
                </a:solidFill>
              </a:rPr>
              <a:t>This is wasteful, as it has 10 acoustic features, artist, and track repeated many times for each unique song.</a:t>
            </a:r>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78162" y="2277610"/>
            <a:ext cx="4360888"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(poorly)</a:t>
            </a:r>
          </a:p>
        </p:txBody>
      </p:sp>
      <p:sp>
        <p:nvSpPr>
          <p:cNvPr id="7" name="Content Placeholder 2">
            <a:extLst>
              <a:ext uri="{FF2B5EF4-FFF2-40B4-BE49-F238E27FC236}">
                <a16:creationId xmlns:a16="http://schemas.microsoft.com/office/drawing/2014/main" id="{BCB03D4A-B164-F040-9A38-A68769A238E2}"/>
              </a:ext>
            </a:extLst>
          </p:cNvPr>
          <p:cNvSpPr txBox="1">
            <a:spLocks/>
          </p:cNvSpPr>
          <p:nvPr/>
        </p:nvSpPr>
        <p:spPr>
          <a:xfrm>
            <a:off x="866205" y="2799420"/>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 of Streams,   Date,</a:t>
            </a:r>
          </a:p>
        </p:txBody>
      </p:sp>
      <p:sp>
        <p:nvSpPr>
          <p:cNvPr id="8" name="Content Placeholder 2">
            <a:extLst>
              <a:ext uri="{FF2B5EF4-FFF2-40B4-BE49-F238E27FC236}">
                <a16:creationId xmlns:a16="http://schemas.microsoft.com/office/drawing/2014/main" id="{72ECABEF-3144-7149-871C-A1BE5E6BEBE8}"/>
              </a:ext>
            </a:extLst>
          </p:cNvPr>
          <p:cNvSpPr txBox="1">
            <a:spLocks/>
          </p:cNvSpPr>
          <p:nvPr/>
        </p:nvSpPr>
        <p:spPr>
          <a:xfrm>
            <a:off x="1169962" y="3312691"/>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42003,         06-01</a:t>
            </a:r>
          </a:p>
        </p:txBody>
      </p:sp>
      <p:sp>
        <p:nvSpPr>
          <p:cNvPr id="9" name="Content Placeholder 2">
            <a:extLst>
              <a:ext uri="{FF2B5EF4-FFF2-40B4-BE49-F238E27FC236}">
                <a16:creationId xmlns:a16="http://schemas.microsoft.com/office/drawing/2014/main" id="{67ECF009-4E34-C142-B25C-68F7D8F57BB7}"/>
              </a:ext>
            </a:extLst>
          </p:cNvPr>
          <p:cNvSpPr txBox="1">
            <a:spLocks/>
          </p:cNvSpPr>
          <p:nvPr/>
        </p:nvSpPr>
        <p:spPr>
          <a:xfrm>
            <a:off x="1169961" y="4071053"/>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3819390,              89103,         06-01</a:t>
            </a:r>
          </a:p>
        </p:txBody>
      </p:sp>
      <p:sp>
        <p:nvSpPr>
          <p:cNvPr id="12" name="Left Brace 11">
            <a:extLst>
              <a:ext uri="{FF2B5EF4-FFF2-40B4-BE49-F238E27FC236}">
                <a16:creationId xmlns:a16="http://schemas.microsoft.com/office/drawing/2014/main" id="{812067E2-0221-7445-AC95-4E6649784898}"/>
              </a:ext>
            </a:extLst>
          </p:cNvPr>
          <p:cNvSpPr/>
          <p:nvPr/>
        </p:nvSpPr>
        <p:spPr>
          <a:xfrm>
            <a:off x="725462" y="32704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25E2F0F-79EF-C44A-AB5B-9614C1810258}"/>
              </a:ext>
            </a:extLst>
          </p:cNvPr>
          <p:cNvSpPr txBox="1">
            <a:spLocks/>
          </p:cNvSpPr>
          <p:nvPr/>
        </p:nvSpPr>
        <p:spPr>
          <a:xfrm>
            <a:off x="111076" y="3676571"/>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14" name="Rectangle 13">
            <a:extLst>
              <a:ext uri="{FF2B5EF4-FFF2-40B4-BE49-F238E27FC236}">
                <a16:creationId xmlns:a16="http://schemas.microsoft.com/office/drawing/2014/main" id="{CC54209C-5985-7A44-BA1F-A4BE4A6A6B6A}"/>
              </a:ext>
            </a:extLst>
          </p:cNvPr>
          <p:cNvSpPr/>
          <p:nvPr/>
        </p:nvSpPr>
        <p:spPr>
          <a:xfrm>
            <a:off x="1493807" y="3371812"/>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5" name="Rectangle 14">
            <a:extLst>
              <a:ext uri="{FF2B5EF4-FFF2-40B4-BE49-F238E27FC236}">
                <a16:creationId xmlns:a16="http://schemas.microsoft.com/office/drawing/2014/main" id="{D6E4DF89-A41F-3046-A1CC-AD815B7ED3E6}"/>
              </a:ext>
            </a:extLst>
          </p:cNvPr>
          <p:cNvSpPr/>
          <p:nvPr/>
        </p:nvSpPr>
        <p:spPr>
          <a:xfrm>
            <a:off x="1493807" y="3625907"/>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16" name="Content Placeholder 2">
            <a:extLst>
              <a:ext uri="{FF2B5EF4-FFF2-40B4-BE49-F238E27FC236}">
                <a16:creationId xmlns:a16="http://schemas.microsoft.com/office/drawing/2014/main" id="{60343D48-FB91-9B49-AD28-DCF134C08AD6}"/>
              </a:ext>
            </a:extLst>
          </p:cNvPr>
          <p:cNvSpPr txBox="1">
            <a:spLocks/>
          </p:cNvSpPr>
          <p:nvPr/>
        </p:nvSpPr>
        <p:spPr>
          <a:xfrm>
            <a:off x="1169961" y="4735237"/>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4492014,              52923,         06-02</a:t>
            </a:r>
          </a:p>
        </p:txBody>
      </p:sp>
      <p:sp>
        <p:nvSpPr>
          <p:cNvPr id="17" name="Content Placeholder 2">
            <a:extLst>
              <a:ext uri="{FF2B5EF4-FFF2-40B4-BE49-F238E27FC236}">
                <a16:creationId xmlns:a16="http://schemas.microsoft.com/office/drawing/2014/main" id="{7F8E1B91-D1EC-0F44-B477-B396E8D98650}"/>
              </a:ext>
            </a:extLst>
          </p:cNvPr>
          <p:cNvSpPr txBox="1">
            <a:spLocks/>
          </p:cNvSpPr>
          <p:nvPr/>
        </p:nvSpPr>
        <p:spPr>
          <a:xfrm>
            <a:off x="1169960" y="5493599"/>
            <a:ext cx="3783557"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8593013,              189145,         06-02</a:t>
            </a:r>
          </a:p>
        </p:txBody>
      </p:sp>
      <p:sp>
        <p:nvSpPr>
          <p:cNvPr id="18" name="Left Brace 17">
            <a:extLst>
              <a:ext uri="{FF2B5EF4-FFF2-40B4-BE49-F238E27FC236}">
                <a16:creationId xmlns:a16="http://schemas.microsoft.com/office/drawing/2014/main" id="{5A45A29D-BA18-5F41-A1C8-1336D2643730}"/>
              </a:ext>
            </a:extLst>
          </p:cNvPr>
          <p:cNvSpPr/>
          <p:nvPr/>
        </p:nvSpPr>
        <p:spPr>
          <a:xfrm>
            <a:off x="725461" y="4693045"/>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78D90A2E-99F9-314C-B6F4-87A29B8DD538}"/>
              </a:ext>
            </a:extLst>
          </p:cNvPr>
          <p:cNvSpPr txBox="1">
            <a:spLocks/>
          </p:cNvSpPr>
          <p:nvPr/>
        </p:nvSpPr>
        <p:spPr>
          <a:xfrm>
            <a:off x="175102" y="5155927"/>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200</a:t>
            </a:r>
          </a:p>
        </p:txBody>
      </p:sp>
      <p:sp>
        <p:nvSpPr>
          <p:cNvPr id="20" name="Rectangle 19">
            <a:extLst>
              <a:ext uri="{FF2B5EF4-FFF2-40B4-BE49-F238E27FC236}">
                <a16:creationId xmlns:a16="http://schemas.microsoft.com/office/drawing/2014/main" id="{85CD16AF-CA4A-5645-91A3-0F73B1A05E6A}"/>
              </a:ext>
            </a:extLst>
          </p:cNvPr>
          <p:cNvSpPr/>
          <p:nvPr/>
        </p:nvSpPr>
        <p:spPr>
          <a:xfrm>
            <a:off x="1493806" y="4794358"/>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1" name="Rectangle 20">
            <a:extLst>
              <a:ext uri="{FF2B5EF4-FFF2-40B4-BE49-F238E27FC236}">
                <a16:creationId xmlns:a16="http://schemas.microsoft.com/office/drawing/2014/main" id="{7A6E7D3D-5347-DF4B-B4A6-0F8097E8F8A7}"/>
              </a:ext>
            </a:extLst>
          </p:cNvPr>
          <p:cNvSpPr/>
          <p:nvPr/>
        </p:nvSpPr>
        <p:spPr>
          <a:xfrm>
            <a:off x="1493806" y="504845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5056683" y="2799419"/>
            <a:ext cx="592985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Artist, Track, [10 acoustic features] </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4953517" y="3245066"/>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4936029" y="4045620"/>
            <a:ext cx="5002756"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a:t>
            </a:r>
          </a:p>
        </p:txBody>
      </p:sp>
      <p:cxnSp>
        <p:nvCxnSpPr>
          <p:cNvPr id="31" name="Straight Connector 30">
            <a:extLst>
              <a:ext uri="{FF2B5EF4-FFF2-40B4-BE49-F238E27FC236}">
                <a16:creationId xmlns:a16="http://schemas.microsoft.com/office/drawing/2014/main" id="{898BCB9B-8652-E943-B323-6E68ABBCF622}"/>
              </a:ext>
            </a:extLst>
          </p:cNvPr>
          <p:cNvCxnSpPr>
            <a:cxnSpLocks/>
          </p:cNvCxnSpPr>
          <p:nvPr/>
        </p:nvCxnSpPr>
        <p:spPr>
          <a:xfrm flipV="1">
            <a:off x="725461" y="5962848"/>
            <a:ext cx="7669239" cy="71828"/>
          </a:xfrm>
          <a:prstGeom prst="line">
            <a:avLst/>
          </a:prstGeom>
        </p:spPr>
        <p:style>
          <a:lnRef idx="2">
            <a:schemeClr val="accent1"/>
          </a:lnRef>
          <a:fillRef idx="0">
            <a:schemeClr val="accent1"/>
          </a:fillRef>
          <a:effectRef idx="1">
            <a:schemeClr val="accent1"/>
          </a:effectRef>
          <a:fontRef idx="minor">
            <a:schemeClr val="tx1"/>
          </a:fontRef>
        </p:style>
      </p:cxnSp>
      <p:sp>
        <p:nvSpPr>
          <p:cNvPr id="32" name="Content Placeholder 2">
            <a:extLst>
              <a:ext uri="{FF2B5EF4-FFF2-40B4-BE49-F238E27FC236}">
                <a16:creationId xmlns:a16="http://schemas.microsoft.com/office/drawing/2014/main" id="{97273086-7C36-9146-9B46-EAEE83ED77DA}"/>
              </a:ext>
            </a:extLst>
          </p:cNvPr>
          <p:cNvSpPr txBox="1">
            <a:spLocks/>
          </p:cNvSpPr>
          <p:nvPr/>
        </p:nvSpPr>
        <p:spPr>
          <a:xfrm>
            <a:off x="4370886" y="6029981"/>
            <a:ext cx="35920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6,000 x 15 </a:t>
            </a:r>
            <a:r>
              <a:rPr lang="en-US" sz="1800" b="1" dirty="0">
                <a:solidFill>
                  <a:schemeClr val="tx2">
                    <a:lumMod val="75000"/>
                  </a:schemeClr>
                </a:solidFill>
                <a:sym typeface="Wingdings" pitchFamily="2" charset="2"/>
              </a:rPr>
              <a:t> 90,000 cells</a:t>
            </a:r>
            <a:endParaRPr lang="en-US" sz="1800" b="1" dirty="0">
              <a:solidFill>
                <a:schemeClr val="tx2">
                  <a:lumMod val="75000"/>
                </a:schemeClr>
              </a:solidFill>
            </a:endParaRPr>
          </a:p>
        </p:txBody>
      </p:sp>
    </p:spTree>
    <p:extLst>
      <p:ext uri="{BB962C8B-B14F-4D97-AF65-F5344CB8AC3E}">
        <p14:creationId xmlns:p14="http://schemas.microsoft.com/office/powerpoint/2010/main" val="35343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28626" y="1226869"/>
            <a:ext cx="11144344" cy="424551"/>
          </a:xfrm>
        </p:spPr>
        <p:txBody>
          <a:bodyPr/>
          <a:lstStyle/>
          <a:p>
            <a:pPr>
              <a:spcBef>
                <a:spcPts val="1200"/>
              </a:spcBef>
              <a:spcAft>
                <a:spcPts val="500"/>
              </a:spcAft>
            </a:pPr>
            <a:r>
              <a:rPr lang="en-US" sz="2000" dirty="0">
                <a:solidFill>
                  <a:schemeClr val="tx1">
                    <a:lumMod val="85000"/>
                    <a:lumOff val="15000"/>
                  </a:schemeClr>
                </a:solidFill>
              </a:rPr>
              <a:t>Some rows may have null values for # of Streams (if the song wasn’t popular in June)</a:t>
            </a: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
        <p:nvSpPr>
          <p:cNvPr id="5" name="Content Placeholder 2">
            <a:extLst>
              <a:ext uri="{FF2B5EF4-FFF2-40B4-BE49-F238E27FC236}">
                <a16:creationId xmlns:a16="http://schemas.microsoft.com/office/drawing/2014/main" id="{49C47239-8587-1840-9299-627A8888FA9F}"/>
              </a:ext>
            </a:extLst>
          </p:cNvPr>
          <p:cNvSpPr txBox="1">
            <a:spLocks/>
          </p:cNvSpPr>
          <p:nvPr/>
        </p:nvSpPr>
        <p:spPr>
          <a:xfrm>
            <a:off x="3222268" y="1651420"/>
            <a:ext cx="5276331" cy="50071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dirty="0">
                <a:solidFill>
                  <a:srgbClr val="C00000"/>
                </a:solidFill>
              </a:rPr>
              <a:t>Datasets Merged (better)</a:t>
            </a:r>
          </a:p>
        </p:txBody>
      </p:sp>
      <p:sp>
        <p:nvSpPr>
          <p:cNvPr id="22" name="Content Placeholder 2">
            <a:extLst>
              <a:ext uri="{FF2B5EF4-FFF2-40B4-BE49-F238E27FC236}">
                <a16:creationId xmlns:a16="http://schemas.microsoft.com/office/drawing/2014/main" id="{8778D579-5E8B-444F-A1DC-87A4D9E23263}"/>
              </a:ext>
            </a:extLst>
          </p:cNvPr>
          <p:cNvSpPr txBox="1">
            <a:spLocks/>
          </p:cNvSpPr>
          <p:nvPr/>
        </p:nvSpPr>
        <p:spPr>
          <a:xfrm>
            <a:off x="1389250" y="2593344"/>
            <a:ext cx="9177150" cy="40887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err="1">
                <a:solidFill>
                  <a:schemeClr val="tx2">
                    <a:lumMod val="75000"/>
                  </a:schemeClr>
                </a:solidFill>
              </a:rPr>
              <a:t>SpotifySongID</a:t>
            </a:r>
            <a:r>
              <a:rPr lang="en-US" sz="1800" b="1" dirty="0">
                <a:solidFill>
                  <a:schemeClr val="tx2">
                    <a:lumMod val="75000"/>
                  </a:schemeClr>
                </a:solidFill>
              </a:rPr>
              <a:t>,  Artist, Track, [10 acoustic features], 06-01 Streams, 06-02 Streams</a:t>
            </a:r>
          </a:p>
        </p:txBody>
      </p:sp>
      <p:sp>
        <p:nvSpPr>
          <p:cNvPr id="23" name="Content Placeholder 2">
            <a:extLst>
              <a:ext uri="{FF2B5EF4-FFF2-40B4-BE49-F238E27FC236}">
                <a16:creationId xmlns:a16="http://schemas.microsoft.com/office/drawing/2014/main" id="{6BA0BDA9-5C97-054A-8B08-6D669292E75C}"/>
              </a:ext>
            </a:extLst>
          </p:cNvPr>
          <p:cNvSpPr txBox="1">
            <a:spLocks/>
          </p:cNvSpPr>
          <p:nvPr/>
        </p:nvSpPr>
        <p:spPr>
          <a:xfrm>
            <a:off x="1526866" y="3149646"/>
            <a:ext cx="8302933"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2789179,        Billie </a:t>
            </a:r>
            <a:r>
              <a:rPr lang="en-US" sz="1800" dirty="0" err="1">
                <a:solidFill>
                  <a:schemeClr val="tx1">
                    <a:lumMod val="95000"/>
                    <a:lumOff val="5000"/>
                  </a:schemeClr>
                </a:solidFill>
              </a:rPr>
              <a:t>Eilish</a:t>
            </a:r>
            <a:r>
              <a:rPr lang="en-US" sz="1800" dirty="0">
                <a:solidFill>
                  <a:schemeClr val="tx1">
                    <a:lumMod val="95000"/>
                    <a:lumOff val="5000"/>
                  </a:schemeClr>
                </a:solidFill>
              </a:rPr>
              <a:t>, bad guy, 3.2, 5.9, …,                42003,  42831, 43919</a:t>
            </a:r>
          </a:p>
        </p:txBody>
      </p:sp>
      <p:sp>
        <p:nvSpPr>
          <p:cNvPr id="24" name="Content Placeholder 2">
            <a:extLst>
              <a:ext uri="{FF2B5EF4-FFF2-40B4-BE49-F238E27FC236}">
                <a16:creationId xmlns:a16="http://schemas.microsoft.com/office/drawing/2014/main" id="{612CD15B-803C-0F49-853F-3E1DAA62404E}"/>
              </a:ext>
            </a:extLst>
          </p:cNvPr>
          <p:cNvSpPr txBox="1">
            <a:spLocks/>
          </p:cNvSpPr>
          <p:nvPr/>
        </p:nvSpPr>
        <p:spPr>
          <a:xfrm>
            <a:off x="1563140" y="4253281"/>
            <a:ext cx="8101560"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dirty="0">
                <a:solidFill>
                  <a:schemeClr val="tx1">
                    <a:lumMod val="95000"/>
                    <a:lumOff val="5000"/>
                  </a:schemeClr>
                </a:solidFill>
              </a:rPr>
              <a:t>3901829,        </a:t>
            </a:r>
            <a:r>
              <a:rPr lang="en-US" sz="1800" dirty="0" err="1">
                <a:solidFill>
                  <a:schemeClr val="tx1">
                    <a:lumMod val="95000"/>
                    <a:lumOff val="5000"/>
                  </a:schemeClr>
                </a:solidFill>
              </a:rPr>
              <a:t>Outkast</a:t>
            </a:r>
            <a:r>
              <a:rPr lang="en-US" sz="1800" dirty="0">
                <a:solidFill>
                  <a:schemeClr val="tx1">
                    <a:lumMod val="95000"/>
                    <a:lumOff val="5000"/>
                  </a:schemeClr>
                </a:solidFill>
              </a:rPr>
              <a:t>,     Elevators, 9.3, 5,1, …                 29109, 27193, 25982</a:t>
            </a:r>
          </a:p>
        </p:txBody>
      </p:sp>
      <p:sp>
        <p:nvSpPr>
          <p:cNvPr id="26" name="Rectangle 25">
            <a:extLst>
              <a:ext uri="{FF2B5EF4-FFF2-40B4-BE49-F238E27FC236}">
                <a16:creationId xmlns:a16="http://schemas.microsoft.com/office/drawing/2014/main" id="{5C86CD05-075A-6042-90B7-0C2FDC35D41A}"/>
              </a:ext>
            </a:extLst>
          </p:cNvPr>
          <p:cNvSpPr/>
          <p:nvPr/>
        </p:nvSpPr>
        <p:spPr>
          <a:xfrm>
            <a:off x="7319109" y="3398336"/>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7" name="Rectangle 26">
            <a:extLst>
              <a:ext uri="{FF2B5EF4-FFF2-40B4-BE49-F238E27FC236}">
                <a16:creationId xmlns:a16="http://schemas.microsoft.com/office/drawing/2014/main" id="{1FF8F789-683C-2941-B35A-B88EF2C505ED}"/>
              </a:ext>
            </a:extLst>
          </p:cNvPr>
          <p:cNvSpPr/>
          <p:nvPr/>
        </p:nvSpPr>
        <p:spPr>
          <a:xfrm>
            <a:off x="7319108" y="3632873"/>
            <a:ext cx="293670" cy="584775"/>
          </a:xfrm>
          <a:prstGeom prst="rect">
            <a:avLst/>
          </a:prstGeom>
        </p:spPr>
        <p:txBody>
          <a:bodyPr wrap="none">
            <a:spAutoFit/>
          </a:bodyPr>
          <a:lstStyle/>
          <a:p>
            <a:r>
              <a:rPr lang="en-US" sz="3200" b="1" dirty="0">
                <a:solidFill>
                  <a:schemeClr val="tx1">
                    <a:lumMod val="95000"/>
                    <a:lumOff val="5000"/>
                  </a:schemeClr>
                </a:solidFill>
              </a:rPr>
              <a:t>.</a:t>
            </a:r>
          </a:p>
        </p:txBody>
      </p:sp>
      <p:sp>
        <p:nvSpPr>
          <p:cNvPr id="28" name="Left Brace 27">
            <a:extLst>
              <a:ext uri="{FF2B5EF4-FFF2-40B4-BE49-F238E27FC236}">
                <a16:creationId xmlns:a16="http://schemas.microsoft.com/office/drawing/2014/main" id="{754D585B-E882-3441-8310-5822AF8377F9}"/>
              </a:ext>
            </a:extLst>
          </p:cNvPr>
          <p:cNvSpPr/>
          <p:nvPr/>
        </p:nvSpPr>
        <p:spPr>
          <a:xfrm>
            <a:off x="828626" y="3377999"/>
            <a:ext cx="585243" cy="1269803"/>
          </a:xfrm>
          <a:prstGeom prst="leftBrace">
            <a:avLst>
              <a:gd name="adj1" fmla="val 8333"/>
              <a:gd name="adj2" fmla="val 4934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B2D5BC1-1EF8-9145-94A0-FC45F166383E}"/>
              </a:ext>
            </a:extLst>
          </p:cNvPr>
          <p:cNvSpPr txBox="1">
            <a:spLocks/>
          </p:cNvSpPr>
          <p:nvPr/>
        </p:nvSpPr>
        <p:spPr>
          <a:xfrm>
            <a:off x="358204" y="3828359"/>
            <a:ext cx="734514"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a:t>
            </a:r>
          </a:p>
        </p:txBody>
      </p:sp>
      <p:cxnSp>
        <p:nvCxnSpPr>
          <p:cNvPr id="33" name="Straight Connector 32">
            <a:extLst>
              <a:ext uri="{FF2B5EF4-FFF2-40B4-BE49-F238E27FC236}">
                <a16:creationId xmlns:a16="http://schemas.microsoft.com/office/drawing/2014/main" id="{004152C0-E1D1-824C-804F-A4E1ECA62A20}"/>
              </a:ext>
            </a:extLst>
          </p:cNvPr>
          <p:cNvCxnSpPr>
            <a:cxnSpLocks/>
          </p:cNvCxnSpPr>
          <p:nvPr/>
        </p:nvCxnSpPr>
        <p:spPr>
          <a:xfrm>
            <a:off x="1535775" y="4885389"/>
            <a:ext cx="7417725"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BE962A56-9549-DA4F-A688-6FF506F10BE9}"/>
              </a:ext>
            </a:extLst>
          </p:cNvPr>
          <p:cNvSpPr txBox="1">
            <a:spLocks/>
          </p:cNvSpPr>
          <p:nvPr/>
        </p:nvSpPr>
        <p:spPr>
          <a:xfrm>
            <a:off x="3848159" y="4984217"/>
            <a:ext cx="4024548" cy="54107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ts val="500"/>
              </a:spcAft>
            </a:pPr>
            <a:r>
              <a:rPr lang="en-US" sz="1800" b="1" dirty="0">
                <a:solidFill>
                  <a:schemeClr val="tx2">
                    <a:lumMod val="75000"/>
                  </a:schemeClr>
                </a:solidFill>
              </a:rPr>
              <a:t>50 x 70 </a:t>
            </a:r>
            <a:r>
              <a:rPr lang="en-US" sz="1800" b="1" dirty="0">
                <a:solidFill>
                  <a:schemeClr val="tx2">
                    <a:lumMod val="75000"/>
                  </a:schemeClr>
                </a:solidFill>
                <a:sym typeface="Wingdings" pitchFamily="2" charset="2"/>
              </a:rPr>
              <a:t> 3,500 cells</a:t>
            </a:r>
            <a:endParaRPr lang="en-US" sz="1800" b="1" dirty="0">
              <a:solidFill>
                <a:schemeClr val="tx2">
                  <a:lumMod val="75000"/>
                </a:schemeClr>
              </a:solidFill>
            </a:endParaRPr>
          </a:p>
        </p:txBody>
      </p:sp>
    </p:spTree>
    <p:extLst>
      <p:ext uri="{BB962C8B-B14F-4D97-AF65-F5344CB8AC3E}">
        <p14:creationId xmlns:p14="http://schemas.microsoft.com/office/powerpoint/2010/main" val="288656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Concerns: the format</a:t>
            </a:r>
          </a:p>
        </p:txBody>
      </p:sp>
      <p:sp>
        <p:nvSpPr>
          <p:cNvPr id="3" name="Content Placeholder 2"/>
          <p:cNvSpPr>
            <a:spLocks noGrp="1"/>
          </p:cNvSpPr>
          <p:nvPr>
            <p:ph idx="1"/>
          </p:nvPr>
        </p:nvSpPr>
        <p:spPr>
          <a:xfrm>
            <a:off x="801143" y="1289987"/>
            <a:ext cx="10327008" cy="4605203"/>
          </a:xfrm>
        </p:spPr>
        <p:txBody>
          <a:bodyPr/>
          <a:lstStyle/>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 data correctly constructed (or are there any wrong values)?</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Is there redundant data in our merged table?</a:t>
            </a:r>
          </a:p>
          <a:p>
            <a:pPr marL="457200" indent="-457200">
              <a:spcBef>
                <a:spcPts val="1200"/>
              </a:spcBef>
              <a:spcAft>
                <a:spcPts val="500"/>
              </a:spcAft>
              <a:buFont typeface="Arial" panose="020B0604020202020204" pitchFamily="34" charset="0"/>
              <a:buChar char="•"/>
            </a:pPr>
            <a:r>
              <a:rPr lang="en-US" dirty="0">
                <a:solidFill>
                  <a:schemeClr val="tx1">
                    <a:lumMod val="85000"/>
                    <a:lumOff val="15000"/>
                  </a:schemeClr>
                </a:solidFill>
              </a:rPr>
              <a:t>Are there any missing values?</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100105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b="1" dirty="0"/>
              <a:t>Collecting Data from the Web</a:t>
            </a:r>
          </a:p>
          <a:p>
            <a:pPr marL="1200109" lvl="1" indent="-457189">
              <a:spcAft>
                <a:spcPts val="2100"/>
              </a:spcAft>
              <a:buFont typeface="Arial" charset="0"/>
              <a:buChar char="•"/>
            </a:pPr>
            <a:r>
              <a:rPr lang="en-US" sz="2800" b="1" dirty="0"/>
              <a:t>Web Scraping with Beautiful Soup</a:t>
            </a:r>
            <a:endParaRPr lang="en-US" sz="2800" b="1"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Tree>
    <p:extLst>
      <p:ext uri="{BB962C8B-B14F-4D97-AF65-F5344CB8AC3E}">
        <p14:creationId xmlns:p14="http://schemas.microsoft.com/office/powerpoint/2010/main" val="247722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data</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Data can come from several sources:</a:t>
            </a:r>
          </a:p>
          <a:p>
            <a:pPr marL="1200090" lvl="1" indent="-457189">
              <a:spcAft>
                <a:spcPts val="500"/>
              </a:spcAft>
              <a:buFont typeface="Arial" charset="0"/>
              <a:buChar char="•"/>
            </a:pPr>
            <a:r>
              <a:rPr lang="en-US" dirty="0">
                <a:solidFill>
                  <a:schemeClr val="tx1">
                    <a:lumMod val="85000"/>
                    <a:lumOff val="15000"/>
                  </a:schemeClr>
                </a:solidFill>
              </a:rPr>
              <a:t>You curate it</a:t>
            </a:r>
          </a:p>
          <a:p>
            <a:pPr marL="1200090" lvl="1" indent="-457189">
              <a:spcAft>
                <a:spcPts val="500"/>
              </a:spcAft>
              <a:buFont typeface="Arial" charset="0"/>
              <a:buChar char="•"/>
            </a:pPr>
            <a:r>
              <a:rPr lang="en-US" dirty="0">
                <a:solidFill>
                  <a:schemeClr val="tx1">
                    <a:lumMod val="85000"/>
                    <a:lumOff val="15000"/>
                  </a:schemeClr>
                </a:solidFill>
              </a:rPr>
              <a:t>Someone else provides it, all pre-packaged for you</a:t>
            </a:r>
          </a:p>
          <a:p>
            <a:pPr marL="1600124" lvl="2" indent="-457189">
              <a:spcAft>
                <a:spcPts val="500"/>
              </a:spcAft>
              <a:buFont typeface="Arial" charset="0"/>
              <a:buChar char="•"/>
            </a:pPr>
            <a:r>
              <a:rPr lang="en-US" dirty="0">
                <a:solidFill>
                  <a:schemeClr val="tx1">
                    <a:lumMod val="85000"/>
                    <a:lumOff val="15000"/>
                  </a:schemeClr>
                </a:solidFill>
              </a:rPr>
              <a:t>Kaggle: </a:t>
            </a:r>
            <a:r>
              <a:rPr lang="en-US" dirty="0">
                <a:hlinkClick r:id="rId3"/>
              </a:rPr>
              <a:t>https://www.kaggle.com/datasets</a:t>
            </a:r>
            <a:endParaRPr lang="en-US" dirty="0"/>
          </a:p>
          <a:p>
            <a:pPr marL="1600124" lvl="2" indent="-457189">
              <a:spcAft>
                <a:spcPts val="500"/>
              </a:spcAft>
              <a:buFont typeface="Arial" charset="0"/>
              <a:buChar char="•"/>
            </a:pPr>
            <a:r>
              <a:rPr lang="en-US" dirty="0">
                <a:solidFill>
                  <a:schemeClr val="tx1">
                    <a:lumMod val="85000"/>
                    <a:lumOff val="15000"/>
                  </a:schemeClr>
                </a:solidFill>
              </a:rPr>
              <a:t>Johns Hopkins (COVID): </a:t>
            </a:r>
            <a:r>
              <a:rPr lang="en-US" dirty="0">
                <a:hlinkClick r:id="rId4"/>
              </a:rPr>
              <a:t>https://github.com/CSSEGISandData/COVID-19</a:t>
            </a:r>
            <a:endParaRPr lang="en-US" dirty="0">
              <a:solidFill>
                <a:schemeClr val="tx1">
                  <a:lumMod val="85000"/>
                  <a:lumOff val="15000"/>
                </a:schemeClr>
              </a:solidFill>
            </a:endParaRPr>
          </a:p>
          <a:p>
            <a:pPr marL="1200090" lvl="1" indent="-457189">
              <a:spcAft>
                <a:spcPts val="500"/>
              </a:spcAft>
              <a:buFont typeface="Arial" charset="0"/>
              <a:buChar char="•"/>
            </a:pPr>
            <a:r>
              <a:rPr lang="en-US" dirty="0">
                <a:solidFill>
                  <a:schemeClr val="tx1">
                    <a:lumMod val="85000"/>
                    <a:lumOff val="15000"/>
                  </a:schemeClr>
                </a:solidFill>
              </a:rPr>
              <a:t>Someone else provides an API (Application programming interface)</a:t>
            </a:r>
          </a:p>
          <a:p>
            <a:pPr marL="1600124" lvl="2" indent="-457189">
              <a:spcAft>
                <a:spcPts val="500"/>
              </a:spcAft>
              <a:buFont typeface="Arial" charset="0"/>
              <a:buChar char="•"/>
            </a:pPr>
            <a:r>
              <a:rPr lang="en-US" dirty="0">
                <a:solidFill>
                  <a:schemeClr val="tx1">
                    <a:lumMod val="85000"/>
                    <a:lumOff val="15000"/>
                  </a:schemeClr>
                </a:solidFill>
              </a:rPr>
              <a:t>Twitter: </a:t>
            </a:r>
            <a:r>
              <a:rPr lang="en-US" dirty="0">
                <a:hlinkClick r:id="rId5"/>
              </a:rPr>
              <a:t>https://developer.twitter.com/en/docs</a:t>
            </a:r>
            <a:endParaRPr lang="en-US" dirty="0">
              <a:solidFill>
                <a:schemeClr val="tx1">
                  <a:lumMod val="85000"/>
                  <a:lumOff val="15000"/>
                </a:schemeClr>
              </a:solidFill>
            </a:endParaRPr>
          </a:p>
          <a:p>
            <a:pPr marL="1200090" lvl="1" indent="-457189">
              <a:spcAft>
                <a:spcPts val="500"/>
              </a:spcAft>
              <a:buFont typeface="Arial" charset="0"/>
              <a:buChar char="•"/>
            </a:pPr>
            <a:r>
              <a:rPr lang="en-US" dirty="0">
                <a:solidFill>
                  <a:schemeClr val="tx1">
                    <a:lumMod val="85000"/>
                    <a:lumOff val="15000"/>
                  </a:schemeClr>
                </a:solidFill>
              </a:rPr>
              <a:t>Someone else has available content, and you try to take it (ex: web scraping).  </a:t>
            </a:r>
          </a:p>
          <a:p>
            <a:pPr marL="1600124" lvl="2" indent="-457189">
              <a:spcAft>
                <a:spcPts val="500"/>
              </a:spcAft>
              <a:buFont typeface="Arial" charset="0"/>
              <a:buChar char="•"/>
            </a:pPr>
            <a:r>
              <a:rPr lang="en-US" sz="2400" dirty="0">
                <a:solidFill>
                  <a:schemeClr val="tx1">
                    <a:lumMod val="85000"/>
                    <a:lumOff val="15000"/>
                  </a:schemeClr>
                </a:solidFill>
              </a:rPr>
              <a:t>This part of the lecture notes addresses this approach.</a:t>
            </a:r>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674545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last time.</a:t>
            </a:r>
          </a:p>
        </p:txBody>
      </p:sp>
      <p:sp>
        <p:nvSpPr>
          <p:cNvPr id="3" name="Content Placeholder 2"/>
          <p:cNvSpPr>
            <a:spLocks noGrp="1"/>
          </p:cNvSpPr>
          <p:nvPr>
            <p:ph idx="1"/>
          </p:nvPr>
        </p:nvSpPr>
        <p:spPr>
          <a:xfrm>
            <a:off x="801143" y="1289987"/>
            <a:ext cx="10860146" cy="721693"/>
          </a:xfrm>
        </p:spPr>
        <p:txBody>
          <a:bodyPr/>
          <a:lstStyle/>
          <a:p>
            <a:r>
              <a:rPr lang="en-US" dirty="0"/>
              <a:t>So far, we’ve learned:</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328828" y="2256611"/>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The Data Science Process</a:t>
            </a:r>
            <a:endParaRPr lang="en-US" b="1" dirty="0">
              <a:solidFill>
                <a:schemeClr val="accent1">
                  <a:lumMod val="75000"/>
                </a:schemeClr>
              </a:solidFill>
            </a:endParaRPr>
          </a:p>
          <a:p>
            <a:pPr>
              <a:spcBef>
                <a:spcPts val="1000"/>
              </a:spcBef>
            </a:pPr>
            <a:r>
              <a:rPr lang="en-US" dirty="0"/>
              <a:t>Data: types, formats, issues, etc.</a:t>
            </a:r>
          </a:p>
          <a:p>
            <a:pPr>
              <a:spcBef>
                <a:spcPts val="1000"/>
              </a:spcBef>
            </a:pPr>
            <a:r>
              <a:rPr lang="en-US" dirty="0"/>
              <a:t>Basic Summaries &amp; Visualizations </a:t>
            </a:r>
          </a:p>
          <a:p>
            <a:pPr>
              <a:spcBef>
                <a:spcPts val="1000"/>
              </a:spcBef>
            </a:pPr>
            <a:r>
              <a:rPr lang="en-US" dirty="0"/>
              <a:t>How to quickly prepare data and scrape the web</a:t>
            </a:r>
          </a:p>
          <a:p>
            <a:pPr>
              <a:spcBef>
                <a:spcPts val="1000"/>
              </a:spcBef>
            </a:pPr>
            <a:r>
              <a:rPr lang="en-US" dirty="0"/>
              <a:t>How to model data</a:t>
            </a:r>
            <a:endParaRPr lang="en-US" b="1" dirty="0">
              <a:solidFill>
                <a:schemeClr val="accent1">
                  <a:lumMod val="75000"/>
                </a:schemeClr>
              </a:solidFill>
            </a:endParaRPr>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0" y="2256611"/>
            <a:ext cx="3113071"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2</a:t>
            </a:r>
          </a:p>
          <a:p>
            <a:pPr algn="r">
              <a:spcBef>
                <a:spcPts val="1000"/>
              </a:spcBef>
            </a:pPr>
            <a:r>
              <a:rPr lang="en-US" dirty="0">
                <a:solidFill>
                  <a:schemeClr val="accent1">
                    <a:lumMod val="75000"/>
                  </a:schemeClr>
                </a:solidFill>
              </a:rPr>
              <a:t>Future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179853" y="2206064"/>
            <a:ext cx="82192" cy="3394176"/>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6399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What is a website?</a:t>
            </a:r>
          </a:p>
        </p:txBody>
      </p:sp>
      <p:sp>
        <p:nvSpPr>
          <p:cNvPr id="3" name="Slide Number Placeholder 2"/>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482991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CFF5-026B-6A43-8B36-397202072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219D7E-E881-C04B-BA27-79367049A7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C9A5CD-232B-694E-95CD-C6EFD6F1EEBA}"/>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5" name="Picture 4">
            <a:extLst>
              <a:ext uri="{FF2B5EF4-FFF2-40B4-BE49-F238E27FC236}">
                <a16:creationId xmlns:a16="http://schemas.microsoft.com/office/drawing/2014/main" id="{60AFBAC7-43FC-7941-AECF-EC3A8E373FC2}"/>
              </a:ext>
            </a:extLst>
          </p:cNvPr>
          <p:cNvPicPr>
            <a:picLocks noChangeAspect="1"/>
          </p:cNvPicPr>
          <p:nvPr/>
        </p:nvPicPr>
        <p:blipFill>
          <a:blip r:embed="rId2"/>
          <a:stretch>
            <a:fillRect/>
          </a:stretch>
        </p:blipFill>
        <p:spPr>
          <a:xfrm>
            <a:off x="0" y="110924"/>
            <a:ext cx="12192000" cy="6636152"/>
          </a:xfrm>
          <a:prstGeom prst="rect">
            <a:avLst/>
          </a:prstGeom>
        </p:spPr>
      </p:pic>
    </p:spTree>
    <p:extLst>
      <p:ext uri="{BB962C8B-B14F-4D97-AF65-F5344CB8AC3E}">
        <p14:creationId xmlns:p14="http://schemas.microsoft.com/office/powerpoint/2010/main" val="296495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servers</a:t>
            </a:r>
          </a:p>
        </p:txBody>
      </p:sp>
      <p:sp>
        <p:nvSpPr>
          <p:cNvPr id="3" name="Content Placeholder 2"/>
          <p:cNvSpPr>
            <a:spLocks noGrp="1"/>
          </p:cNvSpPr>
          <p:nvPr>
            <p:ph idx="1"/>
          </p:nvPr>
        </p:nvSpPr>
        <p:spPr>
          <a:xfrm>
            <a:off x="932496" y="983807"/>
            <a:ext cx="10327008" cy="4847883"/>
          </a:xfrm>
        </p:spPr>
        <p:txBody>
          <a:bodyPr/>
          <a:lstStyle/>
          <a:p>
            <a:pPr marL="457189" indent="-457189">
              <a:spcAft>
                <a:spcPts val="500"/>
              </a:spcAft>
              <a:buFont typeface="Arial" charset="0"/>
              <a:buChar char="•"/>
            </a:pPr>
            <a:r>
              <a:rPr lang="en-US" dirty="0">
                <a:solidFill>
                  <a:schemeClr val="tx1">
                    <a:lumMod val="85000"/>
                    <a:lumOff val="15000"/>
                  </a:schemeClr>
                </a:solidFill>
              </a:rPr>
              <a:t>Website servers</a:t>
            </a:r>
          </a:p>
          <a:p>
            <a:pPr marL="1200090" lvl="1" indent="-457189">
              <a:spcAft>
                <a:spcPts val="500"/>
              </a:spcAft>
              <a:buFont typeface="Arial" charset="0"/>
              <a:buChar char="•"/>
            </a:pPr>
            <a:r>
              <a:rPr lang="en-US" dirty="0">
                <a:solidFill>
                  <a:schemeClr val="tx1">
                    <a:lumMod val="85000"/>
                    <a:lumOff val="15000"/>
                  </a:schemeClr>
                </a:solidFill>
              </a:rPr>
              <a:t>A server is a long-running process (also called a </a:t>
            </a:r>
            <a:r>
              <a:rPr lang="en-US" dirty="0">
                <a:solidFill>
                  <a:schemeClr val="tx1">
                    <a:lumMod val="85000"/>
                    <a:lumOff val="15000"/>
                  </a:schemeClr>
                </a:solidFill>
                <a:hlinkClick r:id="rId3"/>
              </a:rPr>
              <a:t>daemon</a:t>
            </a:r>
            <a:r>
              <a:rPr lang="en-US" dirty="0">
                <a:solidFill>
                  <a:schemeClr val="tx1">
                    <a:lumMod val="85000"/>
                    <a:lumOff val="15000"/>
                  </a:schemeClr>
                </a:solidFill>
              </a:rPr>
              <a:t>) which listens on pre-specified port(s).</a:t>
            </a:r>
          </a:p>
          <a:p>
            <a:pPr marL="1200090" lvl="1" indent="-457189">
              <a:spcAft>
                <a:spcPts val="500"/>
              </a:spcAft>
              <a:buFont typeface="Arial" charset="0"/>
              <a:buChar char="•"/>
            </a:pPr>
            <a:r>
              <a:rPr lang="en-US" dirty="0">
                <a:solidFill>
                  <a:schemeClr val="tx1">
                    <a:lumMod val="85000"/>
                    <a:lumOff val="15000"/>
                  </a:schemeClr>
                </a:solidFill>
              </a:rPr>
              <a:t>It responds to requests (from a client), which is sent using a protocol called HTTP (HTTPS is secure).</a:t>
            </a:r>
          </a:p>
          <a:p>
            <a:pPr marL="1200090" lvl="1" indent="-457189">
              <a:spcAft>
                <a:spcPts val="500"/>
              </a:spcAft>
              <a:buFont typeface="Arial" charset="0"/>
              <a:buChar char="•"/>
            </a:pPr>
            <a:r>
              <a:rPr lang="en-US" dirty="0">
                <a:solidFill>
                  <a:schemeClr val="tx1">
                    <a:lumMod val="85000"/>
                    <a:lumOff val="15000"/>
                  </a:schemeClr>
                </a:solidFill>
              </a:rPr>
              <a:t>Our browser (like Chrome) sends these requests and downloads the content, then displays it.</a:t>
            </a:r>
          </a:p>
          <a:p>
            <a:pPr marL="1200090" lvl="1" indent="-457189">
              <a:spcAft>
                <a:spcPts val="500"/>
              </a:spcAft>
              <a:buFont typeface="Arial" charset="0"/>
              <a:buChar char="•"/>
            </a:pPr>
            <a:r>
              <a:rPr lang="en-US" dirty="0">
                <a:solidFill>
                  <a:schemeClr val="tx1">
                    <a:lumMod val="85000"/>
                    <a:lumOff val="15000"/>
                  </a:schemeClr>
                </a:solidFill>
              </a:rPr>
              <a:t>The server communicates back to the client the following codes depending on how the connection went:</a:t>
            </a:r>
          </a:p>
          <a:p>
            <a:pPr marL="1600124" lvl="2" indent="-457189">
              <a:spcAft>
                <a:spcPts val="500"/>
              </a:spcAft>
              <a:buFont typeface="Arial" charset="0"/>
              <a:buChar char="•"/>
            </a:pPr>
            <a:r>
              <a:rPr lang="en-US" dirty="0">
                <a:solidFill>
                  <a:srgbClr val="FF0000"/>
                </a:solidFill>
              </a:rPr>
              <a:t>2– </a:t>
            </a:r>
            <a:r>
              <a:rPr lang="en-US" dirty="0">
                <a:solidFill>
                  <a:schemeClr val="tx1">
                    <a:lumMod val="85000"/>
                    <a:lumOff val="15000"/>
                  </a:schemeClr>
                </a:solidFill>
              </a:rPr>
              <a:t>request was successful, </a:t>
            </a:r>
            <a:r>
              <a:rPr lang="en-US" dirty="0">
                <a:solidFill>
                  <a:srgbClr val="FF0000"/>
                </a:solidFill>
              </a:rPr>
              <a:t>4–</a:t>
            </a:r>
            <a:r>
              <a:rPr lang="en-US" dirty="0">
                <a:solidFill>
                  <a:schemeClr val="tx1">
                    <a:lumMod val="85000"/>
                    <a:lumOff val="15000"/>
                  </a:schemeClr>
                </a:solidFill>
              </a:rPr>
              <a:t> client error, often `page not found`; </a:t>
            </a:r>
            <a:r>
              <a:rPr lang="en-US" dirty="0">
                <a:solidFill>
                  <a:srgbClr val="FF0000"/>
                </a:solidFill>
              </a:rPr>
              <a:t>5–</a:t>
            </a:r>
            <a:r>
              <a:rPr lang="en-US" dirty="0">
                <a:solidFill>
                  <a:schemeClr val="tx1">
                    <a:lumMod val="85000"/>
                    <a:lumOff val="15000"/>
                  </a:schemeClr>
                </a:solidFill>
              </a:rPr>
              <a:t> server error (often that your request was incorrectly formed)</a:t>
            </a:r>
          </a:p>
          <a:p>
            <a:pPr marL="2057306" lvl="3" indent="-457189">
              <a:spcAft>
                <a:spcPts val="500"/>
              </a:spcAft>
              <a:buFont typeface="Arial" charset="0"/>
              <a:buChar char="•"/>
            </a:pPr>
            <a:r>
              <a:rPr lang="en-US" dirty="0">
                <a:hlinkClick r:id="rId4"/>
              </a:rPr>
              <a:t>https://en.wikipedia.org/wiki/List_of_HTTP_status_codes</a:t>
            </a:r>
            <a:endParaRPr lang="en-US" dirty="0">
              <a:solidFill>
                <a:schemeClr val="tx1">
                  <a:lumMod val="85000"/>
                  <a:lumOff val="1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415763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the language of the web</a:t>
            </a:r>
          </a:p>
        </p:txBody>
      </p:sp>
      <p:sp>
        <p:nvSpPr>
          <p:cNvPr id="3" name="Content Placeholder 2"/>
          <p:cNvSpPr>
            <a:spLocks noGrp="1"/>
          </p:cNvSpPr>
          <p:nvPr>
            <p:ph idx="1"/>
          </p:nvPr>
        </p:nvSpPr>
        <p:spPr>
          <a:xfrm>
            <a:off x="932496" y="983807"/>
            <a:ext cx="10327008" cy="4847883"/>
          </a:xfrm>
        </p:spPr>
        <p:txBody>
          <a:bodyPr/>
          <a:lstStyle/>
          <a:p>
            <a:pPr marL="457189" indent="-457189">
              <a:spcAft>
                <a:spcPts val="500"/>
              </a:spcAft>
              <a:buFont typeface="Arial" charset="0"/>
              <a:buChar char="•"/>
            </a:pPr>
            <a:r>
              <a:rPr lang="en-US" sz="2600" dirty="0">
                <a:solidFill>
                  <a:schemeClr val="tx1">
                    <a:lumMod val="85000"/>
                    <a:lumOff val="15000"/>
                  </a:schemeClr>
                </a:solidFill>
              </a:rPr>
              <a:t>Most websites are really just snippets of </a:t>
            </a:r>
            <a:r>
              <a:rPr lang="en-US" sz="2600" b="1" dirty="0">
                <a:solidFill>
                  <a:schemeClr val="tx1">
                    <a:lumMod val="85000"/>
                    <a:lumOff val="15000"/>
                  </a:schemeClr>
                </a:solidFill>
              </a:rPr>
              <a:t>Hypertext Markup Language</a:t>
            </a:r>
            <a:r>
              <a:rPr lang="en-US" sz="2600" dirty="0">
                <a:solidFill>
                  <a:schemeClr val="tx1">
                    <a:lumMod val="85000"/>
                    <a:lumOff val="15000"/>
                  </a:schemeClr>
                </a:solidFill>
              </a:rPr>
              <a:t> (HTML) code.</a:t>
            </a:r>
          </a:p>
          <a:p>
            <a:pPr marL="457189" indent="-457189">
              <a:spcAft>
                <a:spcPts val="500"/>
              </a:spcAft>
              <a:buFont typeface="Arial" charset="0"/>
              <a:buChar char="•"/>
            </a:pPr>
            <a:r>
              <a:rPr lang="en-US" sz="2600" dirty="0">
                <a:solidFill>
                  <a:schemeClr val="tx1">
                    <a:lumMod val="85000"/>
                    <a:lumOff val="15000"/>
                  </a:schemeClr>
                </a:solidFill>
              </a:rPr>
              <a:t>As per </a:t>
            </a:r>
            <a:r>
              <a:rPr lang="en-US" sz="2600" dirty="0">
                <a:solidFill>
                  <a:schemeClr val="tx1">
                    <a:lumMod val="85000"/>
                    <a:lumOff val="15000"/>
                  </a:schemeClr>
                </a:solidFill>
                <a:hlinkClick r:id="rId3"/>
              </a:rPr>
              <a:t>Wiki</a:t>
            </a:r>
            <a:r>
              <a:rPr lang="en-US" sz="2600" dirty="0">
                <a:solidFill>
                  <a:schemeClr val="tx1">
                    <a:lumMod val="85000"/>
                    <a:lumOff val="15000"/>
                  </a:schemeClr>
                </a:solidFill>
              </a:rPr>
              <a:t>: “Hypertext Markup Language (HTML) is the standard markup language for documents designed to be displayed in a web browser. It can be assisted by technologies such as Cascading Style Sheets (CSS) and scripting languages such as JavaScript and VBScript.”</a:t>
            </a:r>
          </a:p>
          <a:p>
            <a:pPr marL="457189" indent="-457189">
              <a:spcAft>
                <a:spcPts val="500"/>
              </a:spcAft>
              <a:buFont typeface="Arial" charset="0"/>
              <a:buChar char="•"/>
            </a:pPr>
            <a:r>
              <a:rPr lang="en-US" sz="2600" dirty="0">
                <a:solidFill>
                  <a:schemeClr val="tx1">
                    <a:lumMod val="85000"/>
                    <a:lumOff val="15000"/>
                  </a:schemeClr>
                </a:solidFill>
              </a:rPr>
              <a:t>We do not need to know much about HTML to scrape the web, but getting a little glimpse into the format is helpful.</a:t>
            </a:r>
          </a:p>
          <a:p>
            <a:pPr marL="457189" indent="-457189">
              <a:spcAft>
                <a:spcPts val="500"/>
              </a:spcAft>
              <a:buFont typeface="Arial" charset="0"/>
              <a:buChar char="•"/>
            </a:pPr>
            <a:r>
              <a:rPr lang="en-US" sz="2600" dirty="0">
                <a:solidFill>
                  <a:schemeClr val="tx1">
                    <a:lumMod val="85000"/>
                    <a:lumOff val="15000"/>
                  </a:schemeClr>
                </a:solidFill>
              </a:rPr>
              <a:t>Google’s Chrome can help with this task (in the menu: View -&gt; Developer -&gt; Developer Tools).</a:t>
            </a:r>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231611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CFF5-026B-6A43-8B36-397202072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219D7E-E881-C04B-BA27-79367049A7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C9A5CD-232B-694E-95CD-C6EFD6F1EEBA}"/>
              </a:ext>
            </a:extLst>
          </p:cNvPr>
          <p:cNvSpPr>
            <a:spLocks noGrp="1"/>
          </p:cNvSpPr>
          <p:nvPr>
            <p:ph type="sldNum" sz="quarter" idx="12"/>
          </p:nvPr>
        </p:nvSpPr>
        <p:spPr/>
        <p:txBody>
          <a:bodyPr/>
          <a:lstStyle/>
          <a:p>
            <a:fld id="{AD29F1E6-0A42-6342-8A19-FA364A33AB30}" type="slidenum">
              <a:rPr lang="en-US" smtClean="0"/>
              <a:t>44</a:t>
            </a:fld>
            <a:endParaRPr lang="en-US"/>
          </a:p>
        </p:txBody>
      </p:sp>
      <p:pic>
        <p:nvPicPr>
          <p:cNvPr id="5" name="Picture 4">
            <a:extLst>
              <a:ext uri="{FF2B5EF4-FFF2-40B4-BE49-F238E27FC236}">
                <a16:creationId xmlns:a16="http://schemas.microsoft.com/office/drawing/2014/main" id="{9BD9480B-3B14-5D4C-8095-027BBE69E472}"/>
              </a:ext>
            </a:extLst>
          </p:cNvPr>
          <p:cNvPicPr>
            <a:picLocks noChangeAspect="1"/>
          </p:cNvPicPr>
          <p:nvPr/>
        </p:nvPicPr>
        <p:blipFill>
          <a:blip r:embed="rId2"/>
          <a:stretch>
            <a:fillRect/>
          </a:stretch>
        </p:blipFill>
        <p:spPr>
          <a:xfrm>
            <a:off x="349292" y="0"/>
            <a:ext cx="11590183" cy="6858000"/>
          </a:xfrm>
          <a:prstGeom prst="rect">
            <a:avLst/>
          </a:prstGeom>
        </p:spPr>
      </p:pic>
    </p:spTree>
    <p:extLst>
      <p:ext uri="{BB962C8B-B14F-4D97-AF65-F5344CB8AC3E}">
        <p14:creationId xmlns:p14="http://schemas.microsoft.com/office/powerpoint/2010/main" val="2813468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Scraping the web is then a process of using programs to download or otherwise get data from these online servers.</a:t>
            </a:r>
          </a:p>
          <a:p>
            <a:pPr marL="1200109" lvl="1" indent="-457189">
              <a:spcAft>
                <a:spcPts val="500"/>
              </a:spcAft>
              <a:buFont typeface="Arial" charset="0"/>
              <a:buChar char="•"/>
            </a:pPr>
            <a:r>
              <a:rPr lang="en-US" sz="2800" dirty="0">
                <a:solidFill>
                  <a:schemeClr val="tx1">
                    <a:lumMod val="85000"/>
                    <a:lumOff val="15000"/>
                  </a:schemeClr>
                </a:solidFill>
              </a:rPr>
              <a:t>Typically, processing (HTML) code that is being sent from server to client.</a:t>
            </a:r>
          </a:p>
          <a:p>
            <a:pPr marL="457189" indent="-457189">
              <a:spcAft>
                <a:spcPts val="500"/>
              </a:spcAft>
              <a:buFont typeface="Arial" charset="0"/>
              <a:buChar char="•"/>
            </a:pPr>
            <a:r>
              <a:rPr lang="en-US" dirty="0">
                <a:solidFill>
                  <a:schemeClr val="tx1">
                    <a:lumMod val="85000"/>
                    <a:lumOff val="15000"/>
                  </a:schemeClr>
                </a:solidFill>
              </a:rPr>
              <a:t>Often much faster than manually copying data!</a:t>
            </a:r>
          </a:p>
          <a:p>
            <a:pPr marL="457189" indent="-457189">
              <a:spcAft>
                <a:spcPts val="500"/>
              </a:spcAft>
              <a:buFont typeface="Arial" charset="0"/>
              <a:buChar char="•"/>
            </a:pPr>
            <a:r>
              <a:rPr lang="en-US" dirty="0">
                <a:solidFill>
                  <a:schemeClr val="tx1">
                    <a:lumMod val="85000"/>
                    <a:lumOff val="15000"/>
                  </a:schemeClr>
                </a:solidFill>
              </a:rPr>
              <a:t>Part of the process is transferring the relevant data into a form that is compatible with your code.</a:t>
            </a:r>
          </a:p>
          <a:p>
            <a:pPr marL="457189" indent="-457189">
              <a:spcAft>
                <a:spcPts val="500"/>
              </a:spcAft>
              <a:buFont typeface="Arial" charset="0"/>
              <a:buChar char="•"/>
            </a:pPr>
            <a:r>
              <a:rPr lang="en-US" dirty="0">
                <a:solidFill>
                  <a:schemeClr val="tx1">
                    <a:lumMod val="85000"/>
                    <a:lumOff val="15000"/>
                  </a:schemeClr>
                </a:solidFill>
              </a:rPr>
              <a:t>Always remember: legal and </a:t>
            </a:r>
            <a:r>
              <a:rPr lang="en-US" dirty="0">
                <a:solidFill>
                  <a:schemeClr val="tx1">
                    <a:lumMod val="95000"/>
                    <a:lumOff val="5000"/>
                  </a:schemeClr>
                </a:solidFill>
              </a:rPr>
              <a:t>ethical issues should be considered </a:t>
            </a:r>
            <a:r>
              <a:rPr lang="en-US" dirty="0">
                <a:solidFill>
                  <a:schemeClr val="accent1">
                    <a:lumMod val="75000"/>
                  </a:schemeClr>
                </a:solidFill>
              </a:rPr>
              <a:t>(see Lecture 1).</a:t>
            </a: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2677013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in Python</a:t>
            </a:r>
          </a:p>
        </p:txBody>
      </p:sp>
      <p:sp>
        <p:nvSpPr>
          <p:cNvPr id="3" name="Content Placeholder 2"/>
          <p:cNvSpPr>
            <a:spLocks noGrp="1"/>
          </p:cNvSpPr>
          <p:nvPr>
            <p:ph idx="1"/>
          </p:nvPr>
        </p:nvSpPr>
        <p:spPr>
          <a:xfrm>
            <a:off x="932496" y="122648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latin typeface="Courier New" panose="02070309020205020404" pitchFamily="49" charset="0"/>
                <a:cs typeface="Courier New" panose="02070309020205020404" pitchFamily="49" charset="0"/>
              </a:rPr>
              <a:t>Requests</a:t>
            </a:r>
            <a:r>
              <a:rPr lang="en-US" dirty="0">
                <a:solidFill>
                  <a:schemeClr val="tx1">
                    <a:lumMod val="85000"/>
                    <a:lumOff val="15000"/>
                  </a:schemeClr>
                </a:solidFill>
              </a:rPr>
              <a:t> (Python library): gets a webpage for you</a:t>
            </a:r>
          </a:p>
          <a:p>
            <a:pPr marL="1200109" lvl="1" indent="-457189">
              <a:spcAft>
                <a:spcPts val="500"/>
              </a:spcAft>
              <a:buFont typeface="Arial" charset="0"/>
              <a:buChar char="•"/>
            </a:pPr>
            <a:r>
              <a:rPr lang="en-US" dirty="0" err="1">
                <a:solidFill>
                  <a:schemeClr val="tx1">
                    <a:lumMod val="85000"/>
                    <a:lumOff val="15000"/>
                  </a:schemeClr>
                </a:solidFill>
                <a:latin typeface="Courier New" panose="02070309020205020404" pitchFamily="49" charset="0"/>
                <a:cs typeface="Courier New" panose="02070309020205020404" pitchFamily="49" charset="0"/>
              </a:rPr>
              <a:t>Requests.get</a:t>
            </a:r>
            <a:r>
              <a:rPr lang="en-US" dirty="0">
                <a:solidFill>
                  <a:schemeClr val="tx1">
                    <a:lumMod val="85000"/>
                    <a:lumOff val="15000"/>
                  </a:schemeClr>
                </a:solidFill>
                <a:latin typeface="Courier New" panose="02070309020205020404" pitchFamily="49" charset="0"/>
                <a:cs typeface="Courier New" panose="02070309020205020404" pitchFamily="49" charset="0"/>
              </a:rPr>
              <a:t>(</a:t>
            </a:r>
            <a:r>
              <a:rPr lang="en-US" dirty="0" err="1">
                <a:solidFill>
                  <a:schemeClr val="tx1">
                    <a:lumMod val="85000"/>
                    <a:lumOff val="15000"/>
                  </a:schemeClr>
                </a:solidFill>
                <a:latin typeface="Courier New" panose="02070309020205020404" pitchFamily="49" charset="0"/>
                <a:cs typeface="Courier New" panose="02070309020205020404" pitchFamily="49" charset="0"/>
              </a:rPr>
              <a:t>url</a:t>
            </a:r>
            <a:r>
              <a:rPr lang="en-US" dirty="0">
                <a:solidFill>
                  <a:schemeClr val="tx1">
                    <a:lumMod val="85000"/>
                    <a:lumOff val="15000"/>
                  </a:schemeClr>
                </a:solidFill>
                <a:latin typeface="Courier New" panose="02070309020205020404" pitchFamily="49" charset="0"/>
                <a:cs typeface="Courier New" panose="02070309020205020404" pitchFamily="49" charset="0"/>
              </a:rPr>
              <a:t>)</a:t>
            </a:r>
          </a:p>
          <a:p>
            <a:pPr marL="457189" indent="-457189">
              <a:spcAft>
                <a:spcPts val="500"/>
              </a:spcAft>
              <a:buFont typeface="Arial" charset="0"/>
              <a:buChar char="•"/>
            </a:pPr>
            <a:r>
              <a:rPr lang="en-US" dirty="0">
                <a:solidFill>
                  <a:schemeClr val="tx1">
                    <a:lumMod val="85000"/>
                    <a:lumOff val="15000"/>
                  </a:schemeClr>
                </a:solidFill>
              </a:rPr>
              <a:t>The</a:t>
            </a:r>
            <a:r>
              <a:rPr lang="en-US" dirty="0">
                <a:solidFill>
                  <a:schemeClr val="tx1">
                    <a:lumMod val="85000"/>
                    <a:lumOff val="15000"/>
                  </a:schemeClr>
                </a:solidFill>
                <a:latin typeface="Courier New" panose="02070309020205020404" pitchFamily="49" charset="0"/>
                <a:cs typeface="Courier New" panose="02070309020205020404" pitchFamily="49" charset="0"/>
              </a:rPr>
              <a:t> </a:t>
            </a:r>
            <a:r>
              <a:rPr lang="en-US" dirty="0" err="1">
                <a:solidFill>
                  <a:schemeClr val="tx1">
                    <a:lumMod val="85000"/>
                    <a:lumOff val="15000"/>
                  </a:schemeClr>
                </a:solidFill>
                <a:latin typeface="Courier New" panose="02070309020205020404" pitchFamily="49" charset="0"/>
                <a:cs typeface="Courier New" panose="02070309020205020404" pitchFamily="49" charset="0"/>
              </a:rPr>
              <a:t>BeautifulSoup</a:t>
            </a:r>
            <a:r>
              <a:rPr lang="en-US" dirty="0">
                <a:solidFill>
                  <a:schemeClr val="tx1">
                    <a:lumMod val="85000"/>
                    <a:lumOff val="15000"/>
                  </a:schemeClr>
                </a:solidFill>
              </a:rPr>
              <a:t> library helps to make parsing webpages (.html content) much easier!</a:t>
            </a:r>
          </a:p>
          <a:p>
            <a:pPr marL="457189" indent="-457189">
              <a:spcAft>
                <a:spcPts val="500"/>
              </a:spcAft>
              <a:buFont typeface="Arial" charset="0"/>
              <a:buChar char="•"/>
            </a:pPr>
            <a:r>
              <a:rPr lang="en-US" dirty="0">
                <a:solidFill>
                  <a:schemeClr val="tx1">
                    <a:lumMod val="85000"/>
                    <a:lumOff val="15000"/>
                  </a:schemeClr>
                </a:solidFill>
              </a:rPr>
              <a:t>Use </a:t>
            </a:r>
            <a:r>
              <a:rPr lang="en-US" dirty="0" err="1">
                <a:solidFill>
                  <a:schemeClr val="tx1">
                    <a:lumMod val="85000"/>
                    <a:lumOff val="15000"/>
                  </a:schemeClr>
                </a:solidFill>
              </a:rPr>
              <a:t>BeautifulSoup</a:t>
            </a:r>
            <a:r>
              <a:rPr lang="en-US" dirty="0">
                <a:solidFill>
                  <a:schemeClr val="tx1">
                    <a:lumMod val="85000"/>
                    <a:lumOff val="15000"/>
                  </a:schemeClr>
                </a:solidFill>
              </a:rPr>
              <a:t> to quickly find, save, and organize all the text, or all the links, or all the tables, etc. on a webpage</a:t>
            </a:r>
          </a:p>
          <a:p>
            <a:pPr marL="457189" indent="-457189">
              <a:spcAft>
                <a:spcPts val="500"/>
              </a:spcAft>
              <a:buFont typeface="Arial" charset="0"/>
              <a:buChar char="•"/>
            </a:pPr>
            <a:r>
              <a:rPr lang="en-US" dirty="0">
                <a:solidFill>
                  <a:schemeClr val="tx1">
                    <a:lumMod val="85000"/>
                    <a:lumOff val="15000"/>
                  </a:schemeClr>
                </a:solidFill>
              </a:rPr>
              <a:t>Documentation: </a:t>
            </a:r>
            <a:r>
              <a:rPr lang="en-US" dirty="0">
                <a:hlinkClick r:id="rId3"/>
              </a:rPr>
              <a:t>http://crummy.com/software/BeautifulSoup</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18316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a:p>
        </p:txBody>
      </p:sp>
      <p:sp>
        <p:nvSpPr>
          <p:cNvPr id="5" name="Content Placeholder 2">
            <a:extLst>
              <a:ext uri="{FF2B5EF4-FFF2-40B4-BE49-F238E27FC236}">
                <a16:creationId xmlns:a16="http://schemas.microsoft.com/office/drawing/2014/main" id="{CE3A3022-9ED7-C745-8560-01231BDE9128}"/>
              </a:ext>
            </a:extLst>
          </p:cNvPr>
          <p:cNvSpPr>
            <a:spLocks noGrp="1"/>
          </p:cNvSpPr>
          <p:nvPr>
            <p:ph idx="1"/>
          </p:nvPr>
        </p:nvSpPr>
        <p:spPr>
          <a:xfrm>
            <a:off x="932496" y="983807"/>
            <a:ext cx="10327008" cy="4605203"/>
          </a:xfrm>
        </p:spPr>
        <p:txBody>
          <a:bodyPr/>
          <a:lstStyle/>
          <a:p>
            <a:pPr marL="457189" indent="-457189">
              <a:spcAft>
                <a:spcPts val="500"/>
              </a:spcAft>
              <a:buFont typeface="Arial" charset="0"/>
              <a:buChar char="•"/>
            </a:pPr>
            <a:r>
              <a:rPr lang="en-US" dirty="0">
                <a:solidFill>
                  <a:schemeClr val="tx1">
                    <a:lumMod val="85000"/>
                    <a:lumOff val="15000"/>
                  </a:schemeClr>
                </a:solidFill>
              </a:rPr>
              <a:t>Why scrape the web?</a:t>
            </a:r>
          </a:p>
          <a:p>
            <a:pPr marL="1200109" lvl="1" indent="-457189">
              <a:spcAft>
                <a:spcPts val="500"/>
              </a:spcAft>
              <a:buFont typeface="Arial" charset="0"/>
              <a:buChar char="•"/>
            </a:pPr>
            <a:r>
              <a:rPr lang="en-US" sz="2600" dirty="0">
                <a:solidFill>
                  <a:schemeClr val="tx1">
                    <a:lumMod val="85000"/>
                    <a:lumOff val="15000"/>
                  </a:schemeClr>
                </a:solidFill>
              </a:rPr>
              <a:t>Vast source of information; often useful to combine with other data sets (or across web-based sources)</a:t>
            </a:r>
          </a:p>
          <a:p>
            <a:pPr marL="1200109" lvl="1" indent="-457189">
              <a:spcAft>
                <a:spcPts val="500"/>
              </a:spcAft>
              <a:buFont typeface="Arial" charset="0"/>
              <a:buChar char="•"/>
            </a:pPr>
            <a:r>
              <a:rPr lang="en-US" sz="2600" dirty="0">
                <a:solidFill>
                  <a:schemeClr val="tx1">
                    <a:lumMod val="85000"/>
                    <a:lumOff val="15000"/>
                  </a:schemeClr>
                </a:solidFill>
              </a:rPr>
              <a:t>Companies have not provided APIs or otherwise publicly available data</a:t>
            </a:r>
          </a:p>
          <a:p>
            <a:pPr marL="1200109" lvl="1" indent="-457189">
              <a:spcAft>
                <a:spcPts val="500"/>
              </a:spcAft>
              <a:buFont typeface="Arial" charset="0"/>
              <a:buChar char="•"/>
            </a:pPr>
            <a:r>
              <a:rPr lang="en-US" sz="2600" dirty="0">
                <a:solidFill>
                  <a:schemeClr val="tx1">
                    <a:lumMod val="85000"/>
                    <a:lumOff val="15000"/>
                  </a:schemeClr>
                </a:solidFill>
              </a:rPr>
              <a:t>It can automate tasks (rather than using the </a:t>
            </a:r>
            <a:r>
              <a:rPr lang="en-US" sz="2600" dirty="0" err="1">
                <a:solidFill>
                  <a:schemeClr val="tx1">
                    <a:lumMod val="85000"/>
                    <a:lumOff val="15000"/>
                  </a:schemeClr>
                </a:solidFill>
              </a:rPr>
              <a:t>oldf</a:t>
            </a:r>
            <a:r>
              <a:rPr lang="en-US" sz="2600" dirty="0">
                <a:solidFill>
                  <a:schemeClr val="tx1">
                    <a:lumMod val="85000"/>
                    <a:lumOff val="15000"/>
                  </a:schemeClr>
                </a:solidFill>
              </a:rPr>
              <a:t> </a:t>
            </a:r>
            <a:r>
              <a:rPr lang="en-US" sz="2600" i="1" dirty="0">
                <a:solidFill>
                  <a:schemeClr val="tx1">
                    <a:lumMod val="85000"/>
                    <a:lumOff val="15000"/>
                  </a:schemeClr>
                </a:solidFill>
              </a:rPr>
              <a:t>copy-and-paste</a:t>
            </a:r>
            <a:r>
              <a:rPr lang="en-US" sz="2600" dirty="0">
                <a:solidFill>
                  <a:schemeClr val="tx1">
                    <a:lumMod val="85000"/>
                    <a:lumOff val="15000"/>
                  </a:schemeClr>
                </a:solidFill>
              </a:rPr>
              <a:t> many, many times).</a:t>
            </a:r>
          </a:p>
          <a:p>
            <a:pPr marL="1200109" lvl="1" indent="-457189">
              <a:spcAft>
                <a:spcPts val="500"/>
              </a:spcAft>
              <a:buFont typeface="Arial" charset="0"/>
              <a:buChar char="•"/>
            </a:pPr>
            <a:r>
              <a:rPr lang="en-US" sz="2600" dirty="0">
                <a:solidFill>
                  <a:schemeClr val="tx1">
                    <a:lumMod val="85000"/>
                    <a:lumOff val="15000"/>
                  </a:schemeClr>
                </a:solidFill>
              </a:rPr>
              <a:t>Keep up with real-time updates on websites (think election night data).</a:t>
            </a:r>
          </a:p>
          <a:p>
            <a:pPr marL="1200109" lvl="1" indent="-457189">
              <a:spcAft>
                <a:spcPts val="500"/>
              </a:spcAft>
              <a:buFont typeface="Arial" charset="0"/>
              <a:buChar char="•"/>
            </a:pPr>
            <a:r>
              <a:rPr lang="en-US" sz="2600" dirty="0">
                <a:solidFill>
                  <a:schemeClr val="tx1">
                    <a:lumMod val="85000"/>
                    <a:lumOff val="15000"/>
                  </a:schemeClr>
                </a:solidFill>
              </a:rPr>
              <a:t>Because its fun, and allows us to answer interesting questions we would otherwise be unable to answer!</a:t>
            </a:r>
          </a:p>
          <a:p>
            <a:pPr marL="1200109" lvl="1" indent="-457189">
              <a:spcAft>
                <a:spcPts val="500"/>
              </a:spcAft>
              <a:buFont typeface="Arial" charset="0"/>
              <a:buChar char="•"/>
            </a:pPr>
            <a:endParaRPr lang="en-US" sz="2800" dirty="0">
              <a:solidFill>
                <a:schemeClr val="tx1">
                  <a:lumMod val="85000"/>
                  <a:lumOff val="15000"/>
                </a:schemeClr>
              </a:solidFill>
            </a:endParaRPr>
          </a:p>
          <a:p>
            <a:pPr marL="1200109" lvl="1" indent="-457189">
              <a:spcAft>
                <a:spcPts val="500"/>
              </a:spcAft>
              <a:buFont typeface="Arial" charset="0"/>
              <a:buChar char="•"/>
            </a:pPr>
            <a:endParaRPr lang="en-US" sz="2800" dirty="0">
              <a:solidFill>
                <a:schemeClr val="accent1">
                  <a:lumMod val="75000"/>
                </a:schemeClr>
              </a:solidFill>
            </a:endParaRPr>
          </a:p>
        </p:txBody>
      </p:sp>
    </p:spTree>
    <p:extLst>
      <p:ext uri="{BB962C8B-B14F-4D97-AF65-F5344CB8AC3E}">
        <p14:creationId xmlns:p14="http://schemas.microsoft.com/office/powerpoint/2010/main" val="4046367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a:t>
            </a:r>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a:p>
        </p:txBody>
      </p:sp>
      <p:sp>
        <p:nvSpPr>
          <p:cNvPr id="6" name="Content Placeholder 2">
            <a:extLst>
              <a:ext uri="{FF2B5EF4-FFF2-40B4-BE49-F238E27FC236}">
                <a16:creationId xmlns:a16="http://schemas.microsoft.com/office/drawing/2014/main" id="{900684F8-4234-B144-9175-53E165ECBFBE}"/>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A few words of advice while scraping:</a:t>
            </a:r>
          </a:p>
          <a:p>
            <a:pPr marL="1200109" lvl="1" indent="-457189">
              <a:spcAft>
                <a:spcPts val="500"/>
              </a:spcAft>
              <a:buFont typeface="Arial" charset="0"/>
              <a:buChar char="•"/>
            </a:pPr>
            <a:r>
              <a:rPr lang="en-US" sz="2800" dirty="0">
                <a:solidFill>
                  <a:schemeClr val="tx1">
                    <a:lumMod val="85000"/>
                    <a:lumOff val="15000"/>
                  </a:schemeClr>
                </a:solidFill>
              </a:rPr>
              <a:t>Be careful and polite</a:t>
            </a:r>
          </a:p>
          <a:p>
            <a:pPr marL="1200109" lvl="1" indent="-457189">
              <a:spcAft>
                <a:spcPts val="500"/>
              </a:spcAft>
              <a:buFont typeface="Arial" charset="0"/>
              <a:buChar char="•"/>
            </a:pPr>
            <a:r>
              <a:rPr lang="en-US" sz="2800" dirty="0">
                <a:solidFill>
                  <a:schemeClr val="tx1">
                    <a:lumMod val="85000"/>
                    <a:lumOff val="15000"/>
                  </a:schemeClr>
                </a:solidFill>
              </a:rPr>
              <a:t>Give credit where credit is due (like proper citations)</a:t>
            </a:r>
          </a:p>
          <a:p>
            <a:pPr marL="1200109" lvl="1" indent="-457189">
              <a:spcAft>
                <a:spcPts val="500"/>
              </a:spcAft>
              <a:buFont typeface="Arial" charset="0"/>
              <a:buChar char="•"/>
            </a:pPr>
            <a:r>
              <a:rPr lang="en-US" sz="2800" dirty="0">
                <a:solidFill>
                  <a:schemeClr val="tx1">
                    <a:lumMod val="85000"/>
                    <a:lumOff val="15000"/>
                  </a:schemeClr>
                </a:solidFill>
              </a:rPr>
              <a:t>Be aware of media law!</a:t>
            </a:r>
          </a:p>
          <a:p>
            <a:pPr marL="1200109" lvl="1" indent="-457189">
              <a:spcAft>
                <a:spcPts val="500"/>
              </a:spcAft>
              <a:buFont typeface="Arial" charset="0"/>
              <a:buChar char="•"/>
            </a:pPr>
            <a:r>
              <a:rPr lang="en-US" sz="2800" dirty="0">
                <a:solidFill>
                  <a:schemeClr val="tx1">
                    <a:lumMod val="85000"/>
                    <a:lumOff val="15000"/>
                  </a:schemeClr>
                </a:solidFill>
              </a:rPr>
              <a:t>Don’t be evil (no spamming, overloading sites, etc.).</a:t>
            </a:r>
          </a:p>
          <a:p>
            <a:pPr marL="1200109" lvl="1" indent="-457189">
              <a:spcAft>
                <a:spcPts val="500"/>
              </a:spcAft>
              <a:buFont typeface="Arial" charset="0"/>
              <a:buChar char="•"/>
            </a:pPr>
            <a:endParaRPr lang="en-US" sz="2800" dirty="0">
              <a:solidFill>
                <a:schemeClr val="accent1">
                  <a:lumMod val="75000"/>
                </a:schemeClr>
              </a:solidFill>
            </a:endParaRPr>
          </a:p>
        </p:txBody>
      </p:sp>
    </p:spTree>
    <p:extLst>
      <p:ext uri="{BB962C8B-B14F-4D97-AF65-F5344CB8AC3E}">
        <p14:creationId xmlns:p14="http://schemas.microsoft.com/office/powerpoint/2010/main" val="3531996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a:t>
            </a: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a:p>
        </p:txBody>
      </p:sp>
      <p:sp>
        <p:nvSpPr>
          <p:cNvPr id="6" name="Content Placeholder 2">
            <a:extLst>
              <a:ext uri="{FF2B5EF4-FFF2-40B4-BE49-F238E27FC236}">
                <a16:creationId xmlns:a16="http://schemas.microsoft.com/office/drawing/2014/main" id="{86CA150D-5D29-0E41-9902-AD609B635B1E}"/>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Be aware of the </a:t>
            </a:r>
            <a:r>
              <a:rPr lang="en-US" dirty="0" err="1">
                <a:solidFill>
                  <a:schemeClr val="tx1">
                    <a:lumMod val="85000"/>
                    <a:lumOff val="15000"/>
                  </a:schemeClr>
                </a:solidFill>
              </a:rPr>
              <a:t>Robots.txt</a:t>
            </a:r>
            <a:r>
              <a:rPr lang="en-US" dirty="0">
                <a:solidFill>
                  <a:schemeClr val="tx1">
                    <a:lumMod val="85000"/>
                    <a:lumOff val="15000"/>
                  </a:schemeClr>
                </a:solidFill>
              </a:rPr>
              <a:t> (like a readme) page on many websites:</a:t>
            </a:r>
          </a:p>
          <a:p>
            <a:pPr marL="1200109" lvl="1" indent="-457189">
              <a:spcAft>
                <a:spcPts val="500"/>
              </a:spcAft>
              <a:buFont typeface="Arial" charset="0"/>
              <a:buChar char="•"/>
            </a:pPr>
            <a:r>
              <a:rPr lang="en-US" sz="2800" dirty="0">
                <a:solidFill>
                  <a:schemeClr val="tx1">
                    <a:lumMod val="85000"/>
                    <a:lumOff val="15000"/>
                  </a:schemeClr>
                </a:solidFill>
              </a:rPr>
              <a:t>Specified by website owners</a:t>
            </a:r>
          </a:p>
          <a:p>
            <a:pPr marL="1200109" lvl="1" indent="-457189">
              <a:spcAft>
                <a:spcPts val="500"/>
              </a:spcAft>
              <a:buFont typeface="Arial" charset="0"/>
              <a:buChar char="•"/>
            </a:pPr>
            <a:r>
              <a:rPr lang="en-US" sz="2800" dirty="0">
                <a:solidFill>
                  <a:schemeClr val="tx1">
                    <a:lumMod val="85000"/>
                    <a:lumOff val="15000"/>
                  </a:schemeClr>
                </a:solidFill>
              </a:rPr>
              <a:t>Gives instructions to web robots (aka web crawlers, like our scripts).</a:t>
            </a:r>
          </a:p>
          <a:p>
            <a:pPr marL="1200109" lvl="1" indent="-457189">
              <a:spcAft>
                <a:spcPts val="500"/>
              </a:spcAft>
              <a:buFont typeface="Arial" charset="0"/>
              <a:buChar char="•"/>
            </a:pPr>
            <a:r>
              <a:rPr lang="en-US" sz="2800" dirty="0">
                <a:solidFill>
                  <a:schemeClr val="tx1">
                    <a:lumMod val="85000"/>
                    <a:lumOff val="15000"/>
                  </a:schemeClr>
                </a:solidFill>
              </a:rPr>
              <a:t>Is located at the top-level of the web server’s directory</a:t>
            </a:r>
          </a:p>
          <a:p>
            <a:pPr marL="1600143" lvl="2" indent="-457189">
              <a:spcAft>
                <a:spcPts val="500"/>
              </a:spcAft>
              <a:buFont typeface="Arial" charset="0"/>
              <a:buChar char="•"/>
            </a:pPr>
            <a:r>
              <a:rPr lang="en-US" sz="2400" dirty="0">
                <a:solidFill>
                  <a:schemeClr val="tx1">
                    <a:lumMod val="85000"/>
                    <a:lumOff val="15000"/>
                  </a:schemeClr>
                </a:solidFill>
              </a:rPr>
              <a:t>Ex: </a:t>
            </a:r>
            <a:r>
              <a:rPr lang="en-US" sz="2400" dirty="0">
                <a:hlinkClick r:id="rId3"/>
              </a:rPr>
              <a:t>https://www.google.com/robots.txt</a:t>
            </a:r>
            <a:endParaRPr lang="en-US" sz="2800" dirty="0">
              <a:solidFill>
                <a:schemeClr val="accent1">
                  <a:lumMod val="75000"/>
                </a:schemeClr>
              </a:solidFill>
            </a:endParaRPr>
          </a:p>
        </p:txBody>
      </p:sp>
    </p:spTree>
    <p:extLst>
      <p:ext uri="{BB962C8B-B14F-4D97-AF65-F5344CB8AC3E}">
        <p14:creationId xmlns:p14="http://schemas.microsoft.com/office/powerpoint/2010/main" val="410866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19" name="Content Placeholder 2">
            <a:extLst>
              <a:ext uri="{FF2B5EF4-FFF2-40B4-BE49-F238E27FC236}">
                <a16:creationId xmlns:a16="http://schemas.microsoft.com/office/drawing/2014/main" id="{127FC551-FB95-8349-B321-DADF7244239B}"/>
              </a:ext>
            </a:extLst>
          </p:cNvPr>
          <p:cNvSpPr>
            <a:spLocks noGrp="1"/>
          </p:cNvSpPr>
          <p:nvPr>
            <p:ph idx="1"/>
          </p:nvPr>
        </p:nvSpPr>
        <p:spPr>
          <a:xfrm>
            <a:off x="2408910" y="960747"/>
            <a:ext cx="4425756" cy="626328"/>
          </a:xfrm>
        </p:spPr>
        <p:txBody>
          <a:bodyPr/>
          <a:lstStyle/>
          <a:p>
            <a:r>
              <a:rPr lang="en-US" dirty="0"/>
              <a:t>The Data Science Process:</a:t>
            </a: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sp>
        <p:nvSpPr>
          <p:cNvPr id="10" name="Rectangle 9">
            <a:extLst>
              <a:ext uri="{FF2B5EF4-FFF2-40B4-BE49-F238E27FC236}">
                <a16:creationId xmlns:a16="http://schemas.microsoft.com/office/drawing/2014/main" id="{E8671FE9-0852-1B49-A482-FDF41433C7E5}"/>
              </a:ext>
            </a:extLst>
          </p:cNvPr>
          <p:cNvSpPr/>
          <p:nvPr/>
        </p:nvSpPr>
        <p:spPr>
          <a:xfrm>
            <a:off x="4245565" y="1671649"/>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11" name="Rectangle 10">
            <a:extLst>
              <a:ext uri="{FF2B5EF4-FFF2-40B4-BE49-F238E27FC236}">
                <a16:creationId xmlns:a16="http://schemas.microsoft.com/office/drawing/2014/main" id="{92290974-642A-8046-AE75-5EEBD1EABECA}"/>
              </a:ext>
            </a:extLst>
          </p:cNvPr>
          <p:cNvSpPr/>
          <p:nvPr/>
        </p:nvSpPr>
        <p:spPr>
          <a:xfrm>
            <a:off x="4245565" y="2534083"/>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C3B8A8-84B2-C04B-A1FA-CC59249DB9DE}"/>
              </a:ext>
            </a:extLst>
          </p:cNvPr>
          <p:cNvSpPr/>
          <p:nvPr/>
        </p:nvSpPr>
        <p:spPr>
          <a:xfrm>
            <a:off x="4245564" y="3396517"/>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ACD0A0-E49D-F646-BA1F-4C5A7230FDBE}"/>
              </a:ext>
            </a:extLst>
          </p:cNvPr>
          <p:cNvSpPr/>
          <p:nvPr/>
        </p:nvSpPr>
        <p:spPr>
          <a:xfrm>
            <a:off x="4245563" y="4256656"/>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2DB413-D89D-5647-A576-6173FA15730F}"/>
              </a:ext>
            </a:extLst>
          </p:cNvPr>
          <p:cNvSpPr/>
          <p:nvPr/>
        </p:nvSpPr>
        <p:spPr>
          <a:xfrm>
            <a:off x="4245563" y="5116795"/>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4905F9-93A8-FC45-82AB-1000C023B68E}"/>
              </a:ext>
            </a:extLst>
          </p:cNvPr>
          <p:cNvSpPr/>
          <p:nvPr/>
        </p:nvSpPr>
        <p:spPr>
          <a:xfrm>
            <a:off x="5338480" y="2662845"/>
            <a:ext cx="1769715" cy="461665"/>
          </a:xfrm>
          <a:prstGeom prst="rect">
            <a:avLst/>
          </a:prstGeom>
        </p:spPr>
        <p:txBody>
          <a:bodyPr wrap="none">
            <a:spAutoFit/>
          </a:bodyPr>
          <a:lstStyle/>
          <a:p>
            <a:pPr algn="ctr"/>
            <a:r>
              <a:rPr lang="en-US" sz="2400" dirty="0"/>
              <a:t>Get the Data</a:t>
            </a:r>
          </a:p>
        </p:txBody>
      </p:sp>
      <p:sp>
        <p:nvSpPr>
          <p:cNvPr id="16" name="Rectangle 15">
            <a:extLst>
              <a:ext uri="{FF2B5EF4-FFF2-40B4-BE49-F238E27FC236}">
                <a16:creationId xmlns:a16="http://schemas.microsoft.com/office/drawing/2014/main" id="{B2F537BC-831F-1F40-ACDE-DD5715A1B59C}"/>
              </a:ext>
            </a:extLst>
          </p:cNvPr>
          <p:cNvSpPr/>
          <p:nvPr/>
        </p:nvSpPr>
        <p:spPr>
          <a:xfrm>
            <a:off x="5095207" y="3549997"/>
            <a:ext cx="2256259" cy="461665"/>
          </a:xfrm>
          <a:prstGeom prst="rect">
            <a:avLst/>
          </a:prstGeom>
        </p:spPr>
        <p:txBody>
          <a:bodyPr wrap="none">
            <a:spAutoFit/>
          </a:bodyPr>
          <a:lstStyle/>
          <a:p>
            <a:pPr algn="ctr"/>
            <a:r>
              <a:rPr lang="en-US" sz="2400" dirty="0"/>
              <a:t>Explore the Data</a:t>
            </a:r>
          </a:p>
        </p:txBody>
      </p:sp>
      <p:sp>
        <p:nvSpPr>
          <p:cNvPr id="17" name="Rectangle 16">
            <a:extLst>
              <a:ext uri="{FF2B5EF4-FFF2-40B4-BE49-F238E27FC236}">
                <a16:creationId xmlns:a16="http://schemas.microsoft.com/office/drawing/2014/main" id="{35741C07-5ECC-C14D-9C2F-8B1115D493CB}"/>
              </a:ext>
            </a:extLst>
          </p:cNvPr>
          <p:cNvSpPr/>
          <p:nvPr/>
        </p:nvSpPr>
        <p:spPr>
          <a:xfrm>
            <a:off x="5157307" y="4385419"/>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8" name="Rectangle 17">
            <a:extLst>
              <a:ext uri="{FF2B5EF4-FFF2-40B4-BE49-F238E27FC236}">
                <a16:creationId xmlns:a16="http://schemas.microsoft.com/office/drawing/2014/main" id="{ED0DFC0F-3797-4B45-9856-00E4B01B4DDA}"/>
              </a:ext>
            </a:extLst>
          </p:cNvPr>
          <p:cNvSpPr/>
          <p:nvPr/>
        </p:nvSpPr>
        <p:spPr>
          <a:xfrm>
            <a:off x="4297905" y="5276335"/>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3" name="Left Brace 2">
            <a:extLst>
              <a:ext uri="{FF2B5EF4-FFF2-40B4-BE49-F238E27FC236}">
                <a16:creationId xmlns:a16="http://schemas.microsoft.com/office/drawing/2014/main" id="{9FAB67B7-1AAC-5847-8A31-14CD5B19AC02}"/>
              </a:ext>
            </a:extLst>
          </p:cNvPr>
          <p:cNvSpPr/>
          <p:nvPr/>
        </p:nvSpPr>
        <p:spPr>
          <a:xfrm>
            <a:off x="3346876" y="2534083"/>
            <a:ext cx="719191" cy="1581625"/>
          </a:xfrm>
          <a:prstGeom prst="leftBrace">
            <a:avLst>
              <a:gd name="adj1" fmla="val 35476"/>
              <a:gd name="adj2" fmla="val 50649"/>
            </a:avLst>
          </a:prstGeom>
          <a:ln w="762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EA0B7B07-94BA-5D4F-B7DA-64F83CC93A97}"/>
              </a:ext>
            </a:extLst>
          </p:cNvPr>
          <p:cNvSpPr txBox="1">
            <a:spLocks/>
          </p:cNvSpPr>
          <p:nvPr/>
        </p:nvSpPr>
        <p:spPr>
          <a:xfrm>
            <a:off x="1315310" y="3054426"/>
            <a:ext cx="1941817" cy="54093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This lecture</a:t>
            </a:r>
          </a:p>
        </p:txBody>
      </p:sp>
    </p:spTree>
    <p:extLst>
      <p:ext uri="{BB962C8B-B14F-4D97-AF65-F5344CB8AC3E}">
        <p14:creationId xmlns:p14="http://schemas.microsoft.com/office/powerpoint/2010/main" val="854275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HTML</a:t>
            </a:r>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a:p>
        </p:txBody>
      </p:sp>
      <p:sp>
        <p:nvSpPr>
          <p:cNvPr id="5" name="Content Placeholder 2">
            <a:extLst>
              <a:ext uri="{FF2B5EF4-FFF2-40B4-BE49-F238E27FC236}">
                <a16:creationId xmlns:a16="http://schemas.microsoft.com/office/drawing/2014/main" id="{6954A2A3-27C9-4943-8342-D3BFC9D96009}"/>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Contains many angle brackets for ‘tags’ (define structure of the content)</a:t>
            </a:r>
          </a:p>
          <a:p>
            <a:pPr marL="457189" indent="-457189">
              <a:spcAft>
                <a:spcPts val="500"/>
              </a:spcAft>
              <a:buFont typeface="Arial" charset="0"/>
              <a:buChar char="•"/>
            </a:pPr>
            <a:r>
              <a:rPr lang="en-US" sz="2800" dirty="0">
                <a:solidFill>
                  <a:schemeClr val="tx1">
                    <a:lumMod val="85000"/>
                    <a:lumOff val="15000"/>
                  </a:schemeClr>
                </a:solidFill>
              </a:rPr>
              <a:t>Often in </a:t>
            </a:r>
            <a:r>
              <a:rPr lang="en-US" dirty="0">
                <a:solidFill>
                  <a:schemeClr val="tx1">
                    <a:lumMod val="85000"/>
                    <a:lumOff val="15000"/>
                  </a:schemeClr>
                </a:solidFill>
              </a:rPr>
              <a:t>pairs, ex: </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&lt;p&gt;Hello&lt;/p&gt;</a:t>
            </a:r>
            <a:endParaRPr lang="en-US" sz="2000"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Lines are often separated by unpaired breaks: </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&lt;</a:t>
            </a:r>
            <a:r>
              <a:rPr lang="en-US" sz="2000" dirty="0" err="1">
                <a:solidFill>
                  <a:schemeClr val="tx1">
                    <a:lumMod val="85000"/>
                    <a:lumOff val="15000"/>
                  </a:schemeClr>
                </a:solidFill>
                <a:latin typeface="Courier New" panose="02070309020205020404" pitchFamily="49" charset="0"/>
                <a:cs typeface="Courier New" panose="02070309020205020404" pitchFamily="49" charset="0"/>
              </a:rPr>
              <a:t>br</a:t>
            </a:r>
            <a:r>
              <a:rPr lang="en-US" sz="2000" dirty="0">
                <a:solidFill>
                  <a:schemeClr val="tx1">
                    <a:lumMod val="85000"/>
                    <a:lumOff val="15000"/>
                  </a:schemeClr>
                </a:solidFill>
                <a:latin typeface="Courier New" panose="02070309020205020404" pitchFamily="49" charset="0"/>
                <a:cs typeface="Courier New" panose="02070309020205020404" pitchFamily="49" charset="0"/>
              </a:rPr>
              <a:t>&gt;</a:t>
            </a: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Tables are typically defined by </a:t>
            </a:r>
            <a:r>
              <a:rPr lang="en-US" sz="2000" dirty="0">
                <a:latin typeface="Courier New" panose="02070309020205020404" pitchFamily="49" charset="0"/>
                <a:cs typeface="Courier New" panose="02070309020205020404" pitchFamily="49" charset="0"/>
              </a:rPr>
              <a:t>&lt;table&gt;</a:t>
            </a:r>
            <a:r>
              <a:rPr lang="en-US" dirty="0"/>
              <a:t>, with </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tr</a:t>
            </a:r>
            <a:r>
              <a:rPr lang="en-US" sz="2000" dirty="0">
                <a:latin typeface="Courier New" panose="02070309020205020404" pitchFamily="49" charset="0"/>
                <a:cs typeface="Courier New" panose="02070309020205020404" pitchFamily="49" charset="0"/>
              </a:rPr>
              <a:t>&gt;</a:t>
            </a:r>
            <a:r>
              <a:rPr lang="en-US" dirty="0"/>
              <a:t> for table rows, </a:t>
            </a:r>
            <a:r>
              <a:rPr lang="en-US" sz="2000" dirty="0">
                <a:latin typeface="Courier New" panose="02070309020205020404" pitchFamily="49" charset="0"/>
                <a:cs typeface="Courier New" panose="02070309020205020404" pitchFamily="49" charset="0"/>
              </a:rPr>
              <a:t>&lt;</a:t>
            </a:r>
            <a:r>
              <a:rPr lang="en-US" sz="2000" dirty="0" err="1">
                <a:latin typeface="Courier New" panose="02070309020205020404" pitchFamily="49" charset="0"/>
                <a:cs typeface="Courier New" panose="02070309020205020404" pitchFamily="49" charset="0"/>
              </a:rPr>
              <a:t>th</a:t>
            </a:r>
            <a:r>
              <a:rPr lang="en-US" sz="2000" dirty="0">
                <a:latin typeface="Courier New" panose="02070309020205020404" pitchFamily="49" charset="0"/>
                <a:cs typeface="Courier New" panose="02070309020205020404" pitchFamily="49" charset="0"/>
              </a:rPr>
              <a:t>&gt;</a:t>
            </a:r>
            <a:r>
              <a:rPr lang="en-US" dirty="0"/>
              <a:t> for table headers and </a:t>
            </a:r>
            <a:r>
              <a:rPr lang="en-US" sz="2000" dirty="0">
                <a:latin typeface="Courier New" panose="02070309020205020404" pitchFamily="49" charset="0"/>
                <a:cs typeface="Courier New" panose="02070309020205020404" pitchFamily="49" charset="0"/>
              </a:rPr>
              <a:t>&lt;td&gt;</a:t>
            </a:r>
            <a:r>
              <a:rPr lang="en-US" dirty="0"/>
              <a:t> table cells/data.</a:t>
            </a:r>
            <a:endParaRPr lang="en-US" dirty="0">
              <a:solidFill>
                <a:schemeClr val="tx1">
                  <a:lumMod val="85000"/>
                  <a:lumOff val="15000"/>
                </a:schemeClr>
              </a:solidFill>
            </a:endParaRPr>
          </a:p>
          <a:p>
            <a:pPr marL="457189" indent="-457189">
              <a:spcAft>
                <a:spcPts val="500"/>
              </a:spcAft>
              <a:buFont typeface="Arial" charset="0"/>
              <a:buChar char="•"/>
            </a:pPr>
            <a:endParaRPr lang="en-US" sz="2000" dirty="0">
              <a:solidFill>
                <a:schemeClr val="accent1">
                  <a:lumMod val="75000"/>
                </a:schemeClr>
              </a:solidFill>
            </a:endParaRPr>
          </a:p>
        </p:txBody>
      </p:sp>
    </p:spTree>
    <p:extLst>
      <p:ext uri="{BB962C8B-B14F-4D97-AF65-F5344CB8AC3E}">
        <p14:creationId xmlns:p14="http://schemas.microsoft.com/office/powerpoint/2010/main" val="664283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7F2B-5022-5642-9D44-FB7BB5C85BBF}"/>
              </a:ext>
            </a:extLst>
          </p:cNvPr>
          <p:cNvSpPr>
            <a:spLocks noGrp="1"/>
          </p:cNvSpPr>
          <p:nvPr>
            <p:ph type="title"/>
          </p:nvPr>
        </p:nvSpPr>
        <p:spPr/>
        <p:txBody>
          <a:bodyPr/>
          <a:lstStyle/>
          <a:p>
            <a:r>
              <a:rPr lang="en-US" dirty="0"/>
              <a:t>HTML examples</a:t>
            </a:r>
          </a:p>
        </p:txBody>
      </p:sp>
      <p:sp>
        <p:nvSpPr>
          <p:cNvPr id="3" name="Content Placeholder 2">
            <a:extLst>
              <a:ext uri="{FF2B5EF4-FFF2-40B4-BE49-F238E27FC236}">
                <a16:creationId xmlns:a16="http://schemas.microsoft.com/office/drawing/2014/main" id="{CC296257-D951-F547-897A-428788BBD1B2}"/>
              </a:ext>
            </a:extLst>
          </p:cNvPr>
          <p:cNvSpPr>
            <a:spLocks noGrp="1"/>
          </p:cNvSpPr>
          <p:nvPr>
            <p:ph idx="1"/>
          </p:nvPr>
        </p:nvSpPr>
        <p:spPr>
          <a:xfrm>
            <a:off x="833415" y="899965"/>
            <a:ext cx="10327008" cy="2111143"/>
          </a:xfrm>
        </p:spPr>
        <p:txBody>
          <a:bodyPr/>
          <a:lstStyle/>
          <a:p>
            <a:r>
              <a:rPr lang="en-US" dirty="0"/>
              <a:t>A simple page:						A simple table:</a:t>
            </a:r>
          </a:p>
        </p:txBody>
      </p:sp>
      <p:sp>
        <p:nvSpPr>
          <p:cNvPr id="4" name="Slide Number Placeholder 3">
            <a:extLst>
              <a:ext uri="{FF2B5EF4-FFF2-40B4-BE49-F238E27FC236}">
                <a16:creationId xmlns:a16="http://schemas.microsoft.com/office/drawing/2014/main" id="{224D4EC5-4C03-6042-B872-07A639A89FCB}"/>
              </a:ext>
            </a:extLst>
          </p:cNvPr>
          <p:cNvSpPr>
            <a:spLocks noGrp="1"/>
          </p:cNvSpPr>
          <p:nvPr>
            <p:ph type="sldNum" sz="quarter" idx="12"/>
          </p:nvPr>
        </p:nvSpPr>
        <p:spPr/>
        <p:txBody>
          <a:bodyPr/>
          <a:lstStyle/>
          <a:p>
            <a:fld id="{AD29F1E6-0A42-6342-8A19-FA364A33AB30}" type="slidenum">
              <a:rPr lang="en-US" smtClean="0"/>
              <a:t>51</a:t>
            </a:fld>
            <a:endParaRPr lang="en-US"/>
          </a:p>
        </p:txBody>
      </p:sp>
      <p:pic>
        <p:nvPicPr>
          <p:cNvPr id="5" name="Picture 4">
            <a:extLst>
              <a:ext uri="{FF2B5EF4-FFF2-40B4-BE49-F238E27FC236}">
                <a16:creationId xmlns:a16="http://schemas.microsoft.com/office/drawing/2014/main" id="{361DD043-51C9-0B4E-AD66-5D1C2FD19594}"/>
              </a:ext>
            </a:extLst>
          </p:cNvPr>
          <p:cNvPicPr>
            <a:picLocks noChangeAspect="1"/>
          </p:cNvPicPr>
          <p:nvPr/>
        </p:nvPicPr>
        <p:blipFill>
          <a:blip r:embed="rId2"/>
          <a:stretch>
            <a:fillRect/>
          </a:stretch>
        </p:blipFill>
        <p:spPr>
          <a:xfrm>
            <a:off x="5429974" y="1383011"/>
            <a:ext cx="3276600" cy="4851400"/>
          </a:xfrm>
          <a:prstGeom prst="rect">
            <a:avLst/>
          </a:prstGeom>
        </p:spPr>
      </p:pic>
      <p:pic>
        <p:nvPicPr>
          <p:cNvPr id="6" name="Picture 5">
            <a:extLst>
              <a:ext uri="{FF2B5EF4-FFF2-40B4-BE49-F238E27FC236}">
                <a16:creationId xmlns:a16="http://schemas.microsoft.com/office/drawing/2014/main" id="{22A98E1E-BBCD-B345-9197-BFCDDB396A16}"/>
              </a:ext>
            </a:extLst>
          </p:cNvPr>
          <p:cNvPicPr>
            <a:picLocks noChangeAspect="1"/>
          </p:cNvPicPr>
          <p:nvPr/>
        </p:nvPicPr>
        <p:blipFill>
          <a:blip r:embed="rId3"/>
          <a:stretch>
            <a:fillRect/>
          </a:stretch>
        </p:blipFill>
        <p:spPr>
          <a:xfrm>
            <a:off x="833415" y="1383011"/>
            <a:ext cx="3543300" cy="3505200"/>
          </a:xfrm>
          <a:prstGeom prst="rect">
            <a:avLst/>
          </a:prstGeom>
        </p:spPr>
      </p:pic>
    </p:spTree>
    <p:extLst>
      <p:ext uri="{BB962C8B-B14F-4D97-AF65-F5344CB8AC3E}">
        <p14:creationId xmlns:p14="http://schemas.microsoft.com/office/powerpoint/2010/main" val="414804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scraping with Beautiful Soup</a:t>
            </a:r>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
        <p:nvSpPr>
          <p:cNvPr id="6" name="Content Placeholder 2">
            <a:extLst>
              <a:ext uri="{FF2B5EF4-FFF2-40B4-BE49-F238E27FC236}">
                <a16:creationId xmlns:a16="http://schemas.microsoft.com/office/drawing/2014/main" id="{6134FC3D-6454-B24B-965D-DAFD3ACD0B3C}"/>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We highly suggest using </a:t>
            </a:r>
            <a:r>
              <a:rPr lang="en-US" dirty="0" err="1">
                <a:solidFill>
                  <a:schemeClr val="tx1">
                    <a:lumMod val="85000"/>
                    <a:lumOff val="15000"/>
                  </a:schemeClr>
                </a:solidFill>
              </a:rPr>
              <a:t>BeautifulSoup</a:t>
            </a:r>
            <a:r>
              <a:rPr lang="en-US" dirty="0">
                <a:solidFill>
                  <a:schemeClr val="tx1">
                    <a:lumMod val="85000"/>
                    <a:lumOff val="15000"/>
                  </a:schemeClr>
                </a:solidFill>
              </a:rPr>
              <a:t> (within the library </a:t>
            </a:r>
            <a:r>
              <a:rPr lang="en-US" dirty="0">
                <a:solidFill>
                  <a:schemeClr val="tx1">
                    <a:lumMod val="85000"/>
                    <a:lumOff val="15000"/>
                  </a:schemeClr>
                </a:solidFill>
                <a:latin typeface="Courier New" panose="02070309020205020404" pitchFamily="49" charset="0"/>
                <a:cs typeface="Courier New" panose="02070309020205020404" pitchFamily="49" charset="0"/>
              </a:rPr>
              <a:t>bs4</a:t>
            </a:r>
            <a:r>
              <a:rPr lang="en-US" dirty="0">
                <a:solidFill>
                  <a:schemeClr val="tx1">
                    <a:lumMod val="85000"/>
                    <a:lumOff val="15000"/>
                  </a:schemeClr>
                </a:solidFill>
              </a:rPr>
              <a:t>) to do html scraping and handling for you.</a:t>
            </a:r>
          </a:p>
          <a:p>
            <a:pPr marL="1200109" lvl="1" indent="-457189">
              <a:spcAft>
                <a:spcPts val="500"/>
              </a:spcAft>
              <a:buFont typeface="Arial" charset="0"/>
              <a:buChar char="•"/>
            </a:pPr>
            <a:r>
              <a:rPr lang="en-US" sz="2800" dirty="0">
                <a:solidFill>
                  <a:schemeClr val="tx1">
                    <a:lumMod val="85000"/>
                    <a:lumOff val="15000"/>
                  </a:schemeClr>
                </a:solidFill>
              </a:rPr>
              <a:t>it will quickly organize and parse dirty html for you. </a:t>
            </a:r>
          </a:p>
          <a:p>
            <a:pPr marL="1200109" lvl="1" indent="-457189">
              <a:spcAft>
                <a:spcPts val="500"/>
              </a:spcAft>
              <a:buFont typeface="Arial" charset="0"/>
              <a:buChar char="•"/>
            </a:pPr>
            <a:r>
              <a:rPr lang="en-US" sz="2800" dirty="0">
                <a:solidFill>
                  <a:schemeClr val="tx1">
                    <a:lumMod val="85000"/>
                    <a:lumOff val="15000"/>
                  </a:schemeClr>
                </a:solidFill>
              </a:rPr>
              <a:t>it is sometimes easier using regular expression instead, see Friday’s lab).</a:t>
            </a:r>
          </a:p>
          <a:p>
            <a:pPr marL="457189" indent="-457189">
              <a:spcAft>
                <a:spcPts val="500"/>
              </a:spcAft>
              <a:buFont typeface="Arial" charset="0"/>
              <a:buChar char="•"/>
            </a:pPr>
            <a:r>
              <a:rPr lang="en-US" dirty="0">
                <a:solidFill>
                  <a:schemeClr val="tx1">
                    <a:lumMod val="85000"/>
                    <a:lumOff val="15000"/>
                  </a:schemeClr>
                </a:solidFill>
              </a:rPr>
              <a:t>Basic usage:</a:t>
            </a:r>
          </a:p>
          <a:p>
            <a:pPr>
              <a:spcAft>
                <a:spcPts val="500"/>
              </a:spcAft>
            </a:pPr>
            <a:endParaRPr lang="en-US" dirty="0">
              <a:solidFill>
                <a:schemeClr val="tx1">
                  <a:lumMod val="85000"/>
                  <a:lumOff val="15000"/>
                </a:schemeClr>
              </a:solidFill>
            </a:endParaRPr>
          </a:p>
          <a:p>
            <a:pPr marL="457189" indent="-457189">
              <a:spcAft>
                <a:spcPts val="500"/>
              </a:spcAft>
              <a:buFont typeface="Arial" charset="0"/>
              <a:buChar char="•"/>
            </a:pPr>
            <a:endParaRPr lang="en-US" sz="2000" dirty="0">
              <a:solidFill>
                <a:schemeClr val="accent1">
                  <a:lumMod val="75000"/>
                </a:schemeClr>
              </a:solidFill>
            </a:endParaRPr>
          </a:p>
        </p:txBody>
      </p:sp>
      <p:pic>
        <p:nvPicPr>
          <p:cNvPr id="3" name="Picture 2">
            <a:extLst>
              <a:ext uri="{FF2B5EF4-FFF2-40B4-BE49-F238E27FC236}">
                <a16:creationId xmlns:a16="http://schemas.microsoft.com/office/drawing/2014/main" id="{6AE870A9-5686-D44B-B1A2-D8B8732B8CF9}"/>
              </a:ext>
            </a:extLst>
          </p:cNvPr>
          <p:cNvPicPr>
            <a:picLocks noChangeAspect="1"/>
          </p:cNvPicPr>
          <p:nvPr/>
        </p:nvPicPr>
        <p:blipFill>
          <a:blip r:embed="rId3"/>
          <a:stretch>
            <a:fillRect/>
          </a:stretch>
        </p:blipFill>
        <p:spPr>
          <a:xfrm>
            <a:off x="2051130" y="4356100"/>
            <a:ext cx="5867400" cy="2044700"/>
          </a:xfrm>
          <a:prstGeom prst="rect">
            <a:avLst/>
          </a:prstGeom>
        </p:spPr>
      </p:pic>
    </p:spTree>
    <p:extLst>
      <p:ext uri="{BB962C8B-B14F-4D97-AF65-F5344CB8AC3E}">
        <p14:creationId xmlns:p14="http://schemas.microsoft.com/office/powerpoint/2010/main" val="1137058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BeautifulSoup</a:t>
            </a:r>
            <a:r>
              <a:rPr lang="en-US" dirty="0"/>
              <a:t> structure</a:t>
            </a:r>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pic>
        <p:nvPicPr>
          <p:cNvPr id="3" name="Picture 2">
            <a:extLst>
              <a:ext uri="{FF2B5EF4-FFF2-40B4-BE49-F238E27FC236}">
                <a16:creationId xmlns:a16="http://schemas.microsoft.com/office/drawing/2014/main" id="{C45B9CF5-C963-F946-952A-AC714AF2E74B}"/>
              </a:ext>
            </a:extLst>
          </p:cNvPr>
          <p:cNvPicPr>
            <a:picLocks noChangeAspect="1"/>
          </p:cNvPicPr>
          <p:nvPr/>
        </p:nvPicPr>
        <p:blipFill>
          <a:blip r:embed="rId3"/>
          <a:stretch>
            <a:fillRect/>
          </a:stretch>
        </p:blipFill>
        <p:spPr>
          <a:xfrm>
            <a:off x="1778000" y="1959600"/>
            <a:ext cx="4318000" cy="2908300"/>
          </a:xfrm>
          <a:prstGeom prst="rect">
            <a:avLst/>
          </a:prstGeom>
        </p:spPr>
      </p:pic>
      <p:sp>
        <p:nvSpPr>
          <p:cNvPr id="6" name="Content Placeholder 2">
            <a:extLst>
              <a:ext uri="{FF2B5EF4-FFF2-40B4-BE49-F238E27FC236}">
                <a16:creationId xmlns:a16="http://schemas.microsoft.com/office/drawing/2014/main" id="{71BC2790-82ED-9F42-9D1D-F71700C0E8D5}"/>
              </a:ext>
            </a:extLst>
          </p:cNvPr>
          <p:cNvSpPr>
            <a:spLocks noGrp="1"/>
          </p:cNvSpPr>
          <p:nvPr>
            <p:ph idx="1"/>
          </p:nvPr>
        </p:nvSpPr>
        <p:spPr>
          <a:xfrm>
            <a:off x="932496" y="1238491"/>
            <a:ext cx="10327008" cy="4350519"/>
          </a:xfrm>
        </p:spPr>
        <p:txBody>
          <a:bodyPr/>
          <a:lstStyle/>
          <a:p>
            <a:pPr marL="457189" indent="-457189">
              <a:spcAft>
                <a:spcPts val="500"/>
              </a:spcAft>
              <a:buFont typeface="Arial" charset="0"/>
              <a:buChar char="•"/>
            </a:pPr>
            <a:r>
              <a:rPr lang="en-US" dirty="0">
                <a:solidFill>
                  <a:schemeClr val="tx1">
                    <a:lumMod val="85000"/>
                    <a:lumOff val="15000"/>
                  </a:schemeClr>
                </a:solidFill>
              </a:rPr>
              <a:t>HTML is structured like a tree when read in via </a:t>
            </a:r>
            <a:r>
              <a:rPr lang="en-US" dirty="0" err="1">
                <a:solidFill>
                  <a:schemeClr val="tx1">
                    <a:lumMod val="85000"/>
                    <a:lumOff val="15000"/>
                  </a:schemeClr>
                </a:solidFill>
              </a:rPr>
              <a:t>BeautifulSoup</a:t>
            </a:r>
            <a:r>
              <a:rPr lang="en-US" dirty="0">
                <a:solidFill>
                  <a:schemeClr val="tx1">
                    <a:lumMod val="85000"/>
                    <a:lumOff val="15000"/>
                  </a:schemeClr>
                </a:solidFill>
              </a:rPr>
              <a:t>:</a:t>
            </a:r>
            <a:endParaRPr lang="en-US" sz="2000" dirty="0">
              <a:solidFill>
                <a:schemeClr val="accent1">
                  <a:lumMod val="75000"/>
                </a:schemeClr>
              </a:solidFill>
            </a:endParaRPr>
          </a:p>
        </p:txBody>
      </p:sp>
    </p:spTree>
    <p:extLst>
      <p:ext uri="{BB962C8B-B14F-4D97-AF65-F5344CB8AC3E}">
        <p14:creationId xmlns:p14="http://schemas.microsoft.com/office/powerpoint/2010/main" val="3279195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thinking questions</a:t>
            </a:r>
          </a:p>
        </p:txBody>
      </p:sp>
      <p:sp>
        <p:nvSpPr>
          <p:cNvPr id="3" name="Content Placeholder 2"/>
          <p:cNvSpPr>
            <a:spLocks noGrp="1"/>
          </p:cNvSpPr>
          <p:nvPr>
            <p:ph idx="1"/>
          </p:nvPr>
        </p:nvSpPr>
        <p:spPr>
          <a:xfrm>
            <a:off x="609601" y="1226487"/>
            <a:ext cx="10855568" cy="4605203"/>
          </a:xfrm>
        </p:spPr>
        <p:txBody>
          <a:bodyPr/>
          <a:lstStyle/>
          <a:p>
            <a:pPr marL="457189" indent="-457189">
              <a:spcAft>
                <a:spcPts val="500"/>
              </a:spcAft>
              <a:buFont typeface="Arial" charset="0"/>
              <a:buChar char="•"/>
            </a:pPr>
            <a:r>
              <a:rPr lang="en-US" dirty="0">
                <a:solidFill>
                  <a:schemeClr val="tx1">
                    <a:lumMod val="85000"/>
                    <a:lumOff val="15000"/>
                  </a:schemeClr>
                </a:solidFill>
              </a:rPr>
              <a:t>Question: how can we get a list of all image URLs?</a:t>
            </a:r>
          </a:p>
          <a:p>
            <a:pPr marL="457189" indent="-457189">
              <a:spcAft>
                <a:spcPts val="500"/>
              </a:spcAft>
              <a:buFont typeface="Arial" charset="0"/>
              <a:buChar char="•"/>
            </a:pP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Question: how can we navigate through subsequent pages (i.e., crawler) recursively?</a:t>
            </a:r>
          </a:p>
          <a:p>
            <a:pPr marL="457189" indent="-457189">
              <a:spcAft>
                <a:spcPts val="500"/>
              </a:spcAft>
              <a:buFont typeface="Arial" charset="0"/>
              <a:buChar char="•"/>
            </a:pPr>
            <a:endParaRPr lang="en-US" dirty="0">
              <a:solidFill>
                <a:schemeClr val="tx1">
                  <a:lumMod val="85000"/>
                  <a:lumOff val="15000"/>
                </a:schemeClr>
              </a:solidFill>
            </a:endParaRPr>
          </a:p>
          <a:p>
            <a:pPr marL="457189" indent="-457189">
              <a:spcAft>
                <a:spcPts val="500"/>
              </a:spcAft>
              <a:buFont typeface="Arial" charset="0"/>
              <a:buChar char="•"/>
            </a:pPr>
            <a:r>
              <a:rPr lang="en-US" dirty="0">
                <a:solidFill>
                  <a:schemeClr val="tx1">
                    <a:lumMod val="85000"/>
                    <a:lumOff val="15000"/>
                  </a:schemeClr>
                </a:solidFill>
              </a:rPr>
              <a:t>Question: could we crawl the entire web?</a:t>
            </a:r>
          </a:p>
          <a:p>
            <a:pPr marL="457189" indent="-457189">
              <a:spcAft>
                <a:spcPts val="500"/>
              </a:spcAft>
              <a:buFont typeface="Arial" charset="0"/>
              <a:buChar char="•"/>
            </a:pPr>
            <a:endParaRPr lang="en-US" dirty="0">
              <a:solidFill>
                <a:schemeClr val="tx1">
                  <a:lumMod val="85000"/>
                  <a:lumOff val="15000"/>
                </a:schemeClr>
              </a:solidFill>
            </a:endParaRPr>
          </a:p>
          <a:p>
            <a:pPr>
              <a:spcAft>
                <a:spcPts val="500"/>
              </a:spcAft>
            </a:pPr>
            <a:r>
              <a:rPr lang="en-US" b="1" dirty="0">
                <a:solidFill>
                  <a:schemeClr val="tx1">
                    <a:lumMod val="85000"/>
                    <a:lumOff val="15000"/>
                  </a:schemeClr>
                </a:solidFill>
              </a:rPr>
              <a:t>Note: we will go through much more details of scraping in Friday’s lab.</a:t>
            </a:r>
            <a:endParaRPr lang="en-US" b="1"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142888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43" y="1289987"/>
            <a:ext cx="10327008" cy="4605203"/>
          </a:xfrm>
        </p:spPr>
        <p:txBody>
          <a:bodyPr/>
          <a:lstStyle/>
          <a:p>
            <a:pPr marL="457189" indent="-457189">
              <a:spcAft>
                <a:spcPts val="500"/>
              </a:spcAft>
              <a:buFont typeface="Arial" charset="0"/>
              <a:buChar char="•"/>
            </a:pPr>
            <a:r>
              <a:rPr lang="en-US" dirty="0"/>
              <a:t>Exploratory Data Analysis (EDA):</a:t>
            </a:r>
          </a:p>
          <a:p>
            <a:pPr marL="1200090" lvl="1" indent="-457189">
              <a:spcBef>
                <a:spcPts val="600"/>
              </a:spcBef>
              <a:spcAft>
                <a:spcPts val="500"/>
              </a:spcAft>
              <a:buFont typeface="Arial" charset="0"/>
              <a:buChar char="•"/>
            </a:pPr>
            <a:r>
              <a:rPr lang="en-US" sz="2800" dirty="0"/>
              <a:t>Without Pandas</a:t>
            </a:r>
            <a:endParaRPr lang="en-US" sz="2800" dirty="0">
              <a:solidFill>
                <a:schemeClr val="tx2">
                  <a:lumMod val="75000"/>
                </a:schemeClr>
              </a:solidFill>
            </a:endParaRPr>
          </a:p>
          <a:p>
            <a:pPr marL="1200090" lvl="1" indent="-457189">
              <a:spcBef>
                <a:spcPts val="600"/>
              </a:spcBef>
              <a:spcAft>
                <a:spcPts val="500"/>
              </a:spcAft>
              <a:buFont typeface="Arial" charset="0"/>
              <a:buChar char="•"/>
            </a:pPr>
            <a:r>
              <a:rPr lang="en-US" sz="2800" dirty="0"/>
              <a:t>With Pandas </a:t>
            </a:r>
            <a:endParaRPr lang="en-US" sz="2800" dirty="0">
              <a:solidFill>
                <a:schemeClr val="tx2">
                  <a:lumMod val="75000"/>
                </a:schemeClr>
              </a:solidFill>
            </a:endParaRPr>
          </a:p>
          <a:p>
            <a:pPr marL="457189" indent="-457189">
              <a:spcBef>
                <a:spcPts val="600"/>
              </a:spcBef>
              <a:spcAft>
                <a:spcPts val="500"/>
              </a:spcAft>
              <a:buFont typeface="Arial" charset="0"/>
              <a:buChar char="•"/>
            </a:pPr>
            <a:r>
              <a:rPr lang="en-US" dirty="0"/>
              <a:t>Data concerns </a:t>
            </a:r>
          </a:p>
          <a:p>
            <a:pPr marL="457189" indent="-457189">
              <a:spcBef>
                <a:spcPts val="600"/>
              </a:spcBef>
              <a:spcAft>
                <a:spcPts val="500"/>
              </a:spcAft>
              <a:buFont typeface="Arial" charset="0"/>
              <a:buChar char="•"/>
            </a:pPr>
            <a:r>
              <a:rPr lang="en-US" dirty="0"/>
              <a:t>Collecting Data from the Web</a:t>
            </a:r>
          </a:p>
          <a:p>
            <a:pPr marL="1200109" lvl="1" indent="-457189">
              <a:spcAft>
                <a:spcPts val="2100"/>
              </a:spcAft>
              <a:buFont typeface="Arial" charset="0"/>
              <a:buChar char="•"/>
            </a:pPr>
            <a:r>
              <a:rPr lang="en-US" sz="2800" dirty="0"/>
              <a:t>Web Scraping with Beautiful Soup</a:t>
            </a:r>
            <a:endParaRPr lang="en-US" sz="2800" dirty="0">
              <a:solidFill>
                <a:schemeClr val="tx2">
                  <a:lumMod val="75000"/>
                </a:schemeClr>
              </a:solidFill>
            </a:endParaRPr>
          </a:p>
        </p:txBody>
      </p:sp>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403960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851943" y="1739900"/>
            <a:ext cx="10654258" cy="3873500"/>
          </a:xfrm>
        </p:spPr>
        <p:txBody>
          <a:bodyPr/>
          <a:lstStyle/>
          <a:p>
            <a:pPr marL="457189" indent="-457189">
              <a:spcBef>
                <a:spcPts val="1200"/>
              </a:spcBef>
              <a:spcAft>
                <a:spcPts val="500"/>
              </a:spcAft>
              <a:buFont typeface="Arial" charset="0"/>
              <a:buChar char="•"/>
            </a:pPr>
            <a:r>
              <a:rPr lang="en-US" dirty="0"/>
              <a:t>EDA encompasses the “explore data” part of the data science process</a:t>
            </a:r>
          </a:p>
          <a:p>
            <a:pPr marL="457189" indent="-457189">
              <a:spcBef>
                <a:spcPts val="1200"/>
              </a:spcBef>
              <a:spcAft>
                <a:spcPts val="500"/>
              </a:spcAft>
              <a:buFont typeface="Arial" charset="0"/>
              <a:buChar char="•"/>
            </a:pPr>
            <a:r>
              <a:rPr lang="en-US" dirty="0"/>
              <a:t>EDA is crucial but often overlooked:</a:t>
            </a:r>
          </a:p>
          <a:p>
            <a:pPr marL="1200090" lvl="1" indent="-457189">
              <a:spcBef>
                <a:spcPts val="1200"/>
              </a:spcBef>
              <a:spcAft>
                <a:spcPts val="500"/>
              </a:spcAft>
              <a:buFont typeface="Arial" charset="0"/>
              <a:buChar char="•"/>
            </a:pPr>
            <a:r>
              <a:rPr lang="en-US" dirty="0"/>
              <a:t>If your data is bad, your results will be bad</a:t>
            </a:r>
          </a:p>
          <a:p>
            <a:pPr marL="1200090" lvl="1" indent="-457189">
              <a:spcBef>
                <a:spcPts val="1200"/>
              </a:spcBef>
              <a:spcAft>
                <a:spcPts val="500"/>
              </a:spcAft>
              <a:buFont typeface="Arial" charset="0"/>
              <a:buChar char="•"/>
            </a:pPr>
            <a:r>
              <a:rPr lang="en-US" dirty="0"/>
              <a:t>Conversely, understanding your data well can help you create smart, appropriate models</a:t>
            </a:r>
          </a:p>
        </p:txBody>
      </p:sp>
      <p:sp>
        <p:nvSpPr>
          <p:cNvPr id="4" name="Slide Number Placeholder 3"/>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a16="http://schemas.microsoft.com/office/drawing/2014/main" id="{3961FDF7-3591-1245-BA85-EEC1248936F6}"/>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Why?</a:t>
            </a:r>
          </a:p>
        </p:txBody>
      </p:sp>
    </p:spTree>
    <p:extLst>
      <p:ext uri="{BB962C8B-B14F-4D97-AF65-F5344CB8AC3E}">
        <p14:creationId xmlns:p14="http://schemas.microsoft.com/office/powerpoint/2010/main" val="102270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668257"/>
            <a:ext cx="11117766" cy="4561690"/>
          </a:xfrm>
        </p:spPr>
        <p:txBody>
          <a:bodyPr/>
          <a:lstStyle/>
          <a:p>
            <a:pPr marL="457200" indent="-457200">
              <a:spcBef>
                <a:spcPts val="800"/>
              </a:spcBef>
              <a:spcAft>
                <a:spcPts val="500"/>
              </a:spcAft>
              <a:buFont typeface="+mj-lt"/>
              <a:buAutoNum type="arabicPeriod"/>
            </a:pPr>
            <a:r>
              <a:rPr lang="en-US" sz="2400" dirty="0">
                <a:solidFill>
                  <a:schemeClr val="tx1">
                    <a:lumMod val="85000"/>
                    <a:lumOff val="15000"/>
                  </a:schemeClr>
                </a:solidFill>
              </a:rPr>
              <a:t>Store data in data structure(s) that will be convenient for exploring/processing</a:t>
            </a:r>
            <a:br>
              <a:rPr lang="en-US" sz="2400" dirty="0">
                <a:solidFill>
                  <a:schemeClr val="tx1">
                    <a:lumMod val="85000"/>
                    <a:lumOff val="15000"/>
                  </a:schemeClr>
                </a:solidFill>
              </a:rPr>
            </a:br>
            <a:r>
              <a:rPr lang="en-US" sz="2400" dirty="0">
                <a:solidFill>
                  <a:schemeClr val="tx1">
                    <a:lumMod val="85000"/>
                    <a:lumOff val="15000"/>
                  </a:schemeClr>
                </a:solidFill>
              </a:rPr>
              <a:t>(Memory is fast. Storage is slow)</a:t>
            </a:r>
          </a:p>
          <a:p>
            <a:pPr marL="457200" indent="-457200">
              <a:spcBef>
                <a:spcPts val="800"/>
              </a:spcBef>
              <a:spcAft>
                <a:spcPts val="500"/>
              </a:spcAft>
              <a:buFont typeface="+mj-lt"/>
              <a:buAutoNum type="arabicPeriod"/>
            </a:pPr>
            <a:r>
              <a:rPr lang="en-US" sz="2400" dirty="0">
                <a:solidFill>
                  <a:schemeClr val="tx1">
                    <a:lumMod val="85000"/>
                    <a:lumOff val="15000"/>
                  </a:schemeClr>
                </a:solidFill>
              </a:rPr>
              <a:t>Clean/format the data so that:</a:t>
            </a:r>
          </a:p>
          <a:p>
            <a:pPr marL="1200101" lvl="1" indent="-457200">
              <a:spcBef>
                <a:spcPts val="800"/>
              </a:spcBef>
              <a:spcAft>
                <a:spcPts val="500"/>
              </a:spcAft>
            </a:pPr>
            <a:r>
              <a:rPr lang="en-US" dirty="0">
                <a:solidFill>
                  <a:schemeClr val="tx1">
                    <a:lumMod val="85000"/>
                    <a:lumOff val="15000"/>
                  </a:schemeClr>
                </a:solidFill>
              </a:rPr>
              <a:t>Each row represents a single object/observation/entry</a:t>
            </a:r>
          </a:p>
          <a:p>
            <a:pPr marL="1200101" lvl="1" indent="-457200">
              <a:spcBef>
                <a:spcPts val="800"/>
              </a:spcBef>
              <a:spcAft>
                <a:spcPts val="500"/>
              </a:spcAft>
            </a:pPr>
            <a:r>
              <a:rPr lang="en-US" dirty="0">
                <a:solidFill>
                  <a:schemeClr val="tx1">
                    <a:lumMod val="85000"/>
                    <a:lumOff val="15000"/>
                  </a:schemeClr>
                </a:solidFill>
              </a:rPr>
              <a:t>Each column represents an attribute/property/feature of that entry</a:t>
            </a:r>
          </a:p>
          <a:p>
            <a:pPr marL="1200101" lvl="1" indent="-457200">
              <a:spcBef>
                <a:spcPts val="800"/>
              </a:spcBef>
              <a:spcAft>
                <a:spcPts val="500"/>
              </a:spcAft>
            </a:pPr>
            <a:r>
              <a:rPr lang="en-US" dirty="0">
                <a:solidFill>
                  <a:schemeClr val="tx1">
                    <a:lumMod val="85000"/>
                    <a:lumOff val="15000"/>
                  </a:schemeClr>
                </a:solidFill>
              </a:rPr>
              <a:t>Values are numeric whenever possible</a:t>
            </a:r>
          </a:p>
          <a:p>
            <a:pPr marL="1200101" lvl="1" indent="-457200">
              <a:spcBef>
                <a:spcPts val="800"/>
              </a:spcBef>
              <a:spcAft>
                <a:spcPts val="500"/>
              </a:spcAft>
            </a:pPr>
            <a:r>
              <a:rPr lang="en-US" dirty="0">
                <a:solidFill>
                  <a:schemeClr val="tx1">
                    <a:lumMod val="85000"/>
                    <a:lumOff val="15000"/>
                  </a:schemeClr>
                </a:solidFill>
              </a:rPr>
              <a:t>Columns contain atomic properties that cannot be further decomposed</a:t>
            </a:r>
            <a:r>
              <a:rPr lang="en-US" dirty="0">
                <a:solidFill>
                  <a:srgbClr val="C00000"/>
                </a:solidFill>
              </a:rPr>
              <a:t>*</a:t>
            </a:r>
          </a:p>
          <a:p>
            <a:pPr marL="1200090" lvl="1" indent="-457189">
              <a:spcBef>
                <a:spcPts val="800"/>
              </a:spcBef>
              <a:spcAft>
                <a:spcPts val="500"/>
              </a:spcAft>
              <a:buFont typeface="Arial" charset="0"/>
              <a:buChar char="•"/>
            </a:pPr>
            <a:endParaRPr lang="en-US" dirty="0">
              <a:solidFill>
                <a:schemeClr val="tx1"/>
              </a:solidFill>
            </a:endParaRPr>
          </a:p>
          <a:p>
            <a:pPr marL="1200090" lvl="1" indent="-457189">
              <a:spcBef>
                <a:spcPts val="800"/>
              </a:spcBef>
              <a:spcAft>
                <a:spcPts val="500"/>
              </a:spcAft>
              <a:buFont typeface="Arial" charset="0"/>
              <a:buChar char="•"/>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5" name="Content Placeholder 2">
            <a:extLst>
              <a:ext uri="{FF2B5EF4-FFF2-40B4-BE49-F238E27FC236}">
                <a16:creationId xmlns:a16="http://schemas.microsoft.com/office/drawing/2014/main" id="{041285DF-6782-B249-B36C-020D7E0A5BBF}"/>
              </a:ext>
            </a:extLst>
          </p:cNvPr>
          <p:cNvSpPr txBox="1">
            <a:spLocks/>
          </p:cNvSpPr>
          <p:nvPr/>
        </p:nvSpPr>
        <p:spPr>
          <a:xfrm>
            <a:off x="8226106" y="5801544"/>
            <a:ext cx="3407093" cy="4284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C00000"/>
                </a:solidFill>
              </a:rPr>
              <a:t>* Unlike food waste, which can be composted.</a:t>
            </a:r>
            <a:br>
              <a:rPr lang="en-US" sz="1200" dirty="0">
                <a:solidFill>
                  <a:srgbClr val="C00000"/>
                </a:solidFill>
              </a:rPr>
            </a:br>
            <a:r>
              <a:rPr lang="en-US" sz="1200" dirty="0">
                <a:solidFill>
                  <a:srgbClr val="C00000"/>
                </a:solidFill>
              </a:rPr>
              <a:t>   Please consider composting food scraps.</a:t>
            </a:r>
            <a:endParaRPr lang="en-US" sz="1200" dirty="0"/>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a:t>
            </a:r>
          </a:p>
        </p:txBody>
      </p:sp>
    </p:spTree>
    <p:extLst>
      <p:ext uri="{BB962C8B-B14F-4D97-AF65-F5344CB8AC3E}">
        <p14:creationId xmlns:p14="http://schemas.microsoft.com/office/powerpoint/2010/main" val="1490014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00"/>
              </a:spcAft>
            </a:pPr>
            <a:r>
              <a:rPr lang="en-US" dirty="0"/>
              <a:t>Exploratory Data Analysis (EDA)</a:t>
            </a:r>
          </a:p>
        </p:txBody>
      </p:sp>
      <p:sp>
        <p:nvSpPr>
          <p:cNvPr id="3" name="Content Placeholder 2"/>
          <p:cNvSpPr>
            <a:spLocks noGrp="1"/>
          </p:cNvSpPr>
          <p:nvPr>
            <p:ph idx="1"/>
          </p:nvPr>
        </p:nvSpPr>
        <p:spPr>
          <a:xfrm>
            <a:off x="724942" y="1785545"/>
            <a:ext cx="10603457" cy="4561690"/>
          </a:xfrm>
        </p:spPr>
        <p:txBody>
          <a:bodyPr/>
          <a:lstStyle/>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global</a:t>
            </a:r>
            <a:r>
              <a:rPr lang="en-US" sz="2400" dirty="0">
                <a:solidFill>
                  <a:schemeClr val="tx1"/>
                </a:solidFill>
              </a:rPr>
              <a:t> properties: use histograms, scatter plots, and aggregation functions to summarize the data</a:t>
            </a:r>
          </a:p>
          <a:p>
            <a:pPr marL="457200" indent="-457200">
              <a:spcBef>
                <a:spcPts val="800"/>
              </a:spcBef>
              <a:spcAft>
                <a:spcPts val="500"/>
              </a:spcAft>
              <a:buFont typeface="+mj-lt"/>
              <a:buAutoNum type="arabicPeriod" startAt="3"/>
            </a:pPr>
            <a:r>
              <a:rPr lang="en-US" sz="2400" dirty="0">
                <a:solidFill>
                  <a:schemeClr val="tx1"/>
                </a:solidFill>
              </a:rPr>
              <a:t>Explore </a:t>
            </a:r>
            <a:r>
              <a:rPr lang="en-US" sz="2400" b="1" dirty="0">
                <a:solidFill>
                  <a:schemeClr val="accent1">
                    <a:lumMod val="75000"/>
                  </a:schemeClr>
                </a:solidFill>
              </a:rPr>
              <a:t>group</a:t>
            </a:r>
            <a:r>
              <a:rPr lang="en-US" sz="2400" dirty="0">
                <a:solidFill>
                  <a:schemeClr val="tx1"/>
                </a:solidFill>
              </a:rPr>
              <a:t> properties: group like-items together to compare subsets of the data </a:t>
            </a:r>
            <a:r>
              <a:rPr lang="en-US" sz="2400" dirty="0">
                <a:solidFill>
                  <a:schemeClr val="accent1">
                    <a:lumMod val="75000"/>
                  </a:schemeClr>
                </a:solidFill>
              </a:rPr>
              <a:t>(are the comparison results reasonable/expected?)</a:t>
            </a:r>
            <a:endParaRPr lang="en-US" dirty="0">
              <a:solidFill>
                <a:schemeClr val="accent1">
                  <a:lumMod val="75000"/>
                </a:schemeClr>
              </a:solidFill>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sp>
        <p:nvSpPr>
          <p:cNvPr id="6" name="Content Placeholder 2">
            <a:extLst>
              <a:ext uri="{FF2B5EF4-FFF2-40B4-BE49-F238E27FC236}">
                <a16:creationId xmlns:a16="http://schemas.microsoft.com/office/drawing/2014/main" id="{B70348D9-19E8-1A40-911C-0F3B9E705A1A}"/>
              </a:ext>
            </a:extLst>
          </p:cNvPr>
          <p:cNvSpPr txBox="1">
            <a:spLocks/>
          </p:cNvSpPr>
          <p:nvPr/>
        </p:nvSpPr>
        <p:spPr>
          <a:xfrm>
            <a:off x="851943" y="983807"/>
            <a:ext cx="4425756" cy="626328"/>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rgbClr val="C00000"/>
                </a:solidFill>
              </a:rPr>
              <a:t>What? (continued)</a:t>
            </a:r>
          </a:p>
        </p:txBody>
      </p:sp>
      <p:sp>
        <p:nvSpPr>
          <p:cNvPr id="7" name="Content Placeholder 2">
            <a:extLst>
              <a:ext uri="{FF2B5EF4-FFF2-40B4-BE49-F238E27FC236}">
                <a16:creationId xmlns:a16="http://schemas.microsoft.com/office/drawing/2014/main" id="{2861E84E-E14E-3949-91A1-54B18FEAF828}"/>
              </a:ext>
            </a:extLst>
          </p:cNvPr>
          <p:cNvSpPr txBox="1">
            <a:spLocks/>
          </p:cNvSpPr>
          <p:nvPr/>
        </p:nvSpPr>
        <p:spPr>
          <a:xfrm>
            <a:off x="1541005" y="4211996"/>
            <a:ext cx="9109990" cy="1210903"/>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This process transforms your data into a format which is easier to work with, gives you a basic overview of the data's properties, and likely generates several questions for you to follow-up in subsequent analysis.</a:t>
            </a:r>
          </a:p>
        </p:txBody>
      </p:sp>
    </p:spTree>
    <p:extLst>
      <p:ext uri="{BB962C8B-B14F-4D97-AF65-F5344CB8AC3E}">
        <p14:creationId xmlns:p14="http://schemas.microsoft.com/office/powerpoint/2010/main" val="356243208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3837</TotalTime>
  <Words>3429</Words>
  <Application>Microsoft Macintosh PowerPoint</Application>
  <PresentationFormat>Widescreen</PresentationFormat>
  <Paragraphs>493</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Karla</vt:lpstr>
      <vt:lpstr>Wingdings</vt:lpstr>
      <vt:lpstr>GEC_template</vt:lpstr>
      <vt:lpstr>Lecture #2: Getting our hands dirty: pandas and web scraping </vt:lpstr>
      <vt:lpstr>PowerPoint Presentation</vt:lpstr>
      <vt:lpstr>PowerPoint Presentation</vt:lpstr>
      <vt:lpstr>From last time.</vt:lpstr>
      <vt:lpstr>Background</vt:lpstr>
      <vt:lpstr>Lecture Outline</vt:lpstr>
      <vt:lpstr>Exploratory Data Analysis (EDA)</vt:lpstr>
      <vt:lpstr>Exploratory Data Analysis (EDA)</vt:lpstr>
      <vt:lpstr>Exploratory Data Analysis (EDA)</vt:lpstr>
      <vt:lpstr>EDA: without Pandas</vt:lpstr>
      <vt:lpstr>EDA: without Pandas</vt:lpstr>
      <vt:lpstr>EDA: without Pandas</vt:lpstr>
      <vt:lpstr>EDA: without Pandas</vt:lpstr>
      <vt:lpstr>EDA: without Pandas</vt:lpstr>
      <vt:lpstr>EDA: list of dictionaries</vt:lpstr>
      <vt:lpstr>EDA: list of dictionaries</vt:lpstr>
      <vt:lpstr>EDA: list of dictionaries</vt:lpstr>
      <vt:lpstr>EDA: list of dictionaries</vt:lpstr>
      <vt:lpstr>EDA: list of dictionaries</vt:lpstr>
      <vt:lpstr>EDA: list of dictionaries</vt:lpstr>
      <vt:lpstr>EDA: list of dictionaries</vt:lpstr>
      <vt:lpstr>EDA: with Pandas!</vt:lpstr>
      <vt:lpstr>Lecture Outline</vt:lpstr>
      <vt:lpstr>EDA: with Pandas</vt:lpstr>
      <vt:lpstr>EDA: with Pandas</vt:lpstr>
      <vt:lpstr>EDA: with Pandas</vt:lpstr>
      <vt:lpstr>EDA: with Pandas</vt:lpstr>
      <vt:lpstr>EDA: with Pandas</vt:lpstr>
      <vt:lpstr>EDA: with Pandas</vt:lpstr>
      <vt:lpstr>Lecture Outline</vt:lpstr>
      <vt:lpstr>Data Concerns</vt:lpstr>
      <vt:lpstr>Data Concerns: the format</vt:lpstr>
      <vt:lpstr>Data Concerns: the format</vt:lpstr>
      <vt:lpstr>Data Concerns: the format</vt:lpstr>
      <vt:lpstr>Data Concerns: the format</vt:lpstr>
      <vt:lpstr>Data Concerns: the format</vt:lpstr>
      <vt:lpstr>Data Concerns: the format</vt:lpstr>
      <vt:lpstr>Lecture Outline</vt:lpstr>
      <vt:lpstr>Sources of data</vt:lpstr>
      <vt:lpstr>What is a website?</vt:lpstr>
      <vt:lpstr>PowerPoint Presentation</vt:lpstr>
      <vt:lpstr>Web servers</vt:lpstr>
      <vt:lpstr>HTML: the language of the web</vt:lpstr>
      <vt:lpstr>PowerPoint Presentation</vt:lpstr>
      <vt:lpstr>Web scraping</vt:lpstr>
      <vt:lpstr>Web scraping in Python</vt:lpstr>
      <vt:lpstr>Web scraping</vt:lpstr>
      <vt:lpstr>Web scraping</vt:lpstr>
      <vt:lpstr>Robots</vt:lpstr>
      <vt:lpstr>A little HTML</vt:lpstr>
      <vt:lpstr>HTML examples</vt:lpstr>
      <vt:lpstr>Web scraping with Beautiful Soup</vt:lpstr>
      <vt:lpstr>BeautifulSoup structure</vt:lpstr>
      <vt:lpstr>Some thinking 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172</cp:revision>
  <cp:lastPrinted>2021-06-23T15:18:19Z</cp:lastPrinted>
  <dcterms:created xsi:type="dcterms:W3CDTF">2018-06-24T22:03:35Z</dcterms:created>
  <dcterms:modified xsi:type="dcterms:W3CDTF">2021-06-23T15:49:06Z</dcterms:modified>
</cp:coreProperties>
</file>